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4610100" cy="3460750"/>
  <p:notesSz cx="4610100" cy="34607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5948" y="-13312"/>
            <a:ext cx="4054513" cy="4256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-1"/>
            <a:ext cx="4608060" cy="3005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948" y="-13312"/>
            <a:ext cx="4366260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4395" y="1534438"/>
            <a:ext cx="3622675" cy="1767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67297" y="3325931"/>
            <a:ext cx="1270000" cy="153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77352" y="3325931"/>
            <a:ext cx="201929" cy="153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ujitsahu.com/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3.jpg"/><Relationship Id="rId5" Type="http://schemas.openxmlformats.org/officeDocument/2006/relationships/image" Target="../media/image4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20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1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5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37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37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60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5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jp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Relationship Id="rId3" Type="http://schemas.openxmlformats.org/officeDocument/2006/relationships/image" Target="../media/image99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8.jpg"/><Relationship Id="rId3" Type="http://schemas.openxmlformats.org/officeDocument/2006/relationships/image" Target="../media/image129.jpg"/><Relationship Id="rId4" Type="http://schemas.openxmlformats.org/officeDocument/2006/relationships/image" Target="../media/image130.jpg"/><Relationship Id="rId5" Type="http://schemas.openxmlformats.org/officeDocument/2006/relationships/image" Target="../media/image13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08.png"/><Relationship Id="rId5" Type="http://schemas.openxmlformats.org/officeDocument/2006/relationships/image" Target="../media/image135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hyperlink" Target="http://www.sujitsahu.com/bookipsrdbs/resources/" TargetMode="External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image" Target="../media/image141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png"/><Relationship Id="rId3" Type="http://schemas.openxmlformats.org/officeDocument/2006/relationships/image" Target="../media/image14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jp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30111" rIns="0" bIns="0" rtlCol="0" vert="horz">
            <a:spAutoFit/>
          </a:bodyPr>
          <a:lstStyle/>
          <a:p>
            <a:pPr marL="27432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solidFill>
                  <a:srgbClr val="000000"/>
                </a:solidFill>
                <a:latin typeface="Arial"/>
                <a:cs typeface="Arial"/>
              </a:rPr>
              <a:t>Mathematics</a:t>
            </a:r>
            <a:r>
              <a:rPr dirty="0" sz="1100" spc="-4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000000"/>
                </a:solidFill>
                <a:latin typeface="Arial"/>
                <a:cs typeface="Arial"/>
              </a:rPr>
              <a:t>Tester</a:t>
            </a:r>
            <a:r>
              <a:rPr dirty="0" sz="1100" spc="-4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00"/>
                </a:solidFill>
                <a:latin typeface="Arial"/>
                <a:cs typeface="Arial"/>
              </a:rPr>
              <a:t>Lecture</a:t>
            </a:r>
            <a:r>
              <a:rPr dirty="0" sz="1100" spc="-4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dirty="0" sz="1100" spc="2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rial"/>
                <a:cs typeface="Arial"/>
              </a:rPr>
              <a:t>Probability</a:t>
            </a:r>
            <a:r>
              <a:rPr dirty="0" sz="1200" spc="-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1200" spc="-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0000"/>
                </a:solidFill>
                <a:latin typeface="Arial"/>
                <a:cs typeface="Arial"/>
              </a:rPr>
              <a:t>Statistics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494739" y="490687"/>
            <a:ext cx="1618615" cy="491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solidFill>
                  <a:srgbClr val="0000FF"/>
                </a:solidFill>
                <a:latin typeface="Arial"/>
                <a:cs typeface="Arial"/>
              </a:rPr>
              <a:t>Prof</a:t>
            </a:r>
            <a:r>
              <a:rPr dirty="0" sz="12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00FF"/>
                </a:solidFill>
                <a:latin typeface="Arial"/>
                <a:cs typeface="Arial"/>
              </a:rPr>
              <a:t>Sujit</a:t>
            </a:r>
            <a:r>
              <a:rPr dirty="0" sz="1200" spc="-1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00FF"/>
                </a:solidFill>
                <a:latin typeface="Arial"/>
                <a:cs typeface="Arial"/>
              </a:rPr>
              <a:t>Sahu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dirty="0" sz="1100" spc="-10">
                <a:solidFill>
                  <a:srgbClr val="FF0000"/>
                </a:solidFill>
                <a:latin typeface="Arial"/>
                <a:cs typeface="Arial"/>
                <a:hlinkClick r:id="rId2"/>
              </a:rPr>
              <a:t>https://www.sujitsahu.com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0799" y="1168576"/>
            <a:ext cx="1159860" cy="25157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6227" y="1564910"/>
            <a:ext cx="816018" cy="126510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4577" y="1546672"/>
            <a:ext cx="855321" cy="128334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49007" y="2962191"/>
            <a:ext cx="27101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Mathematical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Sciences,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Southampton,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8/9/2024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Statistics</a:t>
            </a:r>
            <a:r>
              <a:rPr dirty="0" spc="65"/>
              <a:t> </a:t>
            </a:r>
            <a:r>
              <a:rPr dirty="0"/>
              <a:t>is</a:t>
            </a:r>
            <a:r>
              <a:rPr dirty="0" spc="65"/>
              <a:t> </a:t>
            </a:r>
            <a:r>
              <a:rPr dirty="0"/>
              <a:t>an</a:t>
            </a:r>
            <a:r>
              <a:rPr dirty="0" spc="65"/>
              <a:t> </a:t>
            </a:r>
            <a:r>
              <a:rPr dirty="0"/>
              <a:t>inevitable</a:t>
            </a:r>
            <a:r>
              <a:rPr dirty="0" spc="65"/>
              <a:t> </a:t>
            </a:r>
            <a:r>
              <a:rPr dirty="0"/>
              <a:t>instrument</a:t>
            </a:r>
            <a:r>
              <a:rPr dirty="0" spc="65"/>
              <a:t> </a:t>
            </a:r>
            <a:r>
              <a:rPr dirty="0"/>
              <a:t>in</a:t>
            </a:r>
            <a:r>
              <a:rPr dirty="0" spc="65"/>
              <a:t> </a:t>
            </a:r>
            <a:r>
              <a:rPr dirty="0"/>
              <a:t>search</a:t>
            </a:r>
            <a:r>
              <a:rPr dirty="0" spc="65"/>
              <a:t> </a:t>
            </a:r>
            <a:r>
              <a:rPr dirty="0"/>
              <a:t>of</a:t>
            </a:r>
            <a:r>
              <a:rPr dirty="0" spc="70"/>
              <a:t> </a:t>
            </a:r>
            <a:r>
              <a:rPr dirty="0" spc="-10"/>
              <a:t>truth!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389979"/>
            <a:ext cx="76809" cy="7680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944156"/>
            <a:ext cx="76809" cy="7680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1326261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1880450"/>
            <a:ext cx="76809" cy="7680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007" y="2262555"/>
            <a:ext cx="76809" cy="7680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1007" y="2988818"/>
            <a:ext cx="76809" cy="7680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48195" y="318070"/>
            <a:ext cx="3776345" cy="296291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88900" marR="480695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60" i="1">
                <a:solidFill>
                  <a:srgbClr val="FF0000"/>
                </a:solidFill>
                <a:latin typeface="Century Gothic"/>
                <a:cs typeface="Century Gothic"/>
              </a:rPr>
              <a:t>χ</a:t>
            </a:r>
            <a:r>
              <a:rPr dirty="0" baseline="27777" sz="1200" spc="89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z="1100" spc="6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test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statistics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one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top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20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scientific discoveries!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10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Statistical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methods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prove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cigarette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smoking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harmful!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100">
              <a:latin typeface="Arial"/>
              <a:cs typeface="Arial"/>
            </a:endParaRPr>
          </a:p>
          <a:p>
            <a:pPr marL="88265" marR="252729">
              <a:lnSpc>
                <a:spcPct val="102600"/>
              </a:lnSpc>
            </a:pPr>
            <a:r>
              <a:rPr dirty="0" sz="1100" spc="-10" i="1">
                <a:latin typeface="Arial"/>
                <a:cs typeface="Arial"/>
              </a:rPr>
              <a:t>According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to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statistics,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males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remain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unmarried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die </a:t>
            </a:r>
            <a:r>
              <a:rPr dirty="0" sz="1100">
                <a:latin typeface="Arial"/>
                <a:cs typeface="Arial"/>
              </a:rPr>
              <a:t>ten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younger.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10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</a:pPr>
            <a:r>
              <a:rPr dirty="0" sz="1100" spc="-10" i="1">
                <a:latin typeface="Arial"/>
                <a:cs typeface="Arial"/>
              </a:rPr>
              <a:t>Statistically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speaking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children.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100">
              <a:latin typeface="Arial"/>
              <a:cs typeface="Arial"/>
            </a:endParaRPr>
          </a:p>
          <a:p>
            <a:pPr algn="just" marL="88265" marR="347345">
              <a:lnSpc>
                <a:spcPct val="102600"/>
              </a:lnSpc>
            </a:pP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statistical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survey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revealed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tablet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aspirin </a:t>
            </a:r>
            <a:r>
              <a:rPr dirty="0" sz="1100">
                <a:latin typeface="Arial"/>
                <a:cs typeface="Arial"/>
              </a:rPr>
              <a:t>every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alternate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reduces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risk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second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heart attack.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100">
              <a:latin typeface="Arial"/>
              <a:cs typeface="Arial"/>
            </a:endParaRPr>
          </a:p>
          <a:p>
            <a:pPr algn="just" marL="88265" marR="375285">
              <a:lnSpc>
                <a:spcPct val="102600"/>
              </a:lnSpc>
            </a:pPr>
            <a:r>
              <a:rPr dirty="0" sz="1100" i="1">
                <a:latin typeface="Arial"/>
                <a:cs typeface="Arial"/>
              </a:rPr>
              <a:t>Statistics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confirm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intake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500mg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vitamin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C </a:t>
            </a:r>
            <a:r>
              <a:rPr dirty="0" sz="1100" spc="-10">
                <a:latin typeface="Arial"/>
                <a:cs typeface="Arial"/>
              </a:rPr>
              <a:t>everyday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prolongs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life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six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Examples</a:t>
            </a:r>
            <a:r>
              <a:rPr dirty="0" spc="90"/>
              <a:t> </a:t>
            </a:r>
            <a:r>
              <a:rPr dirty="0"/>
              <a:t>of</a:t>
            </a:r>
            <a:r>
              <a:rPr dirty="0" spc="95"/>
              <a:t> </a:t>
            </a:r>
            <a:r>
              <a:rPr dirty="0"/>
              <a:t>Statistical</a:t>
            </a:r>
            <a:r>
              <a:rPr dirty="0" spc="95"/>
              <a:t> </a:t>
            </a:r>
            <a:r>
              <a:rPr dirty="0" spc="-10"/>
              <a:t>ideas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155" y="331241"/>
            <a:ext cx="134416" cy="13441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1556" y="330687"/>
            <a:ext cx="679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4395" y="294308"/>
            <a:ext cx="3602990" cy="71755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theory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book: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Introduction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to</a:t>
            </a:r>
            <a:r>
              <a:rPr dirty="0" sz="1100" spc="-20" i="1">
                <a:latin typeface="Arial"/>
                <a:cs typeface="Arial"/>
              </a:rPr>
              <a:t> Probability, </a:t>
            </a:r>
            <a:r>
              <a:rPr dirty="0" sz="1100" i="1">
                <a:latin typeface="Arial"/>
                <a:cs typeface="Arial"/>
              </a:rPr>
              <a:t>Statistics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&amp;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R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by </a:t>
            </a:r>
            <a:r>
              <a:rPr dirty="0" sz="1100" spc="-10">
                <a:latin typeface="Arial"/>
                <a:cs typeface="Arial"/>
              </a:rPr>
              <a:t>myself.</a:t>
            </a:r>
            <a:endParaRPr sz="1100">
              <a:latin typeface="Arial"/>
              <a:cs typeface="Arial"/>
            </a:endParaRPr>
          </a:p>
          <a:p>
            <a:pPr marL="12700" marR="275590">
              <a:lnSpc>
                <a:spcPct val="102600"/>
              </a:lnSpc>
              <a:spcBef>
                <a:spcPts val="75"/>
              </a:spcBef>
            </a:pP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wonderful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book: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The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Art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of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Statistics:</a:t>
            </a:r>
            <a:r>
              <a:rPr dirty="0" sz="1100" spc="5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Learning</a:t>
            </a:r>
            <a:r>
              <a:rPr dirty="0" sz="1100" spc="-20" i="1">
                <a:latin typeface="Arial"/>
                <a:cs typeface="Arial"/>
              </a:rPr>
              <a:t> from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Data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David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Spiegelhalter.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155" y="684885"/>
            <a:ext cx="134416" cy="13441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61556" y="684331"/>
            <a:ext cx="679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092" y="1154731"/>
            <a:ext cx="811656" cy="125834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73997" y="1154991"/>
            <a:ext cx="811835" cy="1322207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Probability</a:t>
            </a:r>
            <a:r>
              <a:rPr dirty="0" spc="135"/>
              <a:t> </a:t>
            </a:r>
            <a:r>
              <a:rPr dirty="0" spc="-10"/>
              <a:t>concepts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599287"/>
            <a:ext cx="76809" cy="7680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1606384"/>
            <a:ext cx="76809" cy="7680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2504719"/>
            <a:ext cx="76809" cy="7680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48195" y="527379"/>
            <a:ext cx="3984625" cy="244157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88900" marR="481330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experiment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</a:t>
            </a:r>
            <a:r>
              <a:rPr dirty="0" sz="1100" spc="6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equally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likely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possible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outcomes </a:t>
            </a:r>
            <a:r>
              <a:rPr dirty="0" sz="1100">
                <a:latin typeface="Arial"/>
                <a:cs typeface="Arial"/>
              </a:rPr>
              <a:t>then,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A,</a:t>
            </a:r>
            <a:endParaRPr sz="11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905"/>
              </a:spcBef>
              <a:tabLst>
                <a:tab pos="1435100" algn="l"/>
                <a:tab pos="3841750" algn="l"/>
              </a:tabLst>
            </a:pPr>
            <a:r>
              <a:rPr dirty="0" baseline="-37878" sz="1650" i="1">
                <a:latin typeface="Arial"/>
                <a:cs typeface="Arial"/>
              </a:rPr>
              <a:t>P</a:t>
            </a:r>
            <a:r>
              <a:rPr dirty="0" baseline="-37878" sz="1650">
                <a:latin typeface="Tahoma"/>
                <a:cs typeface="Tahoma"/>
              </a:rPr>
              <a:t>(</a:t>
            </a:r>
            <a:r>
              <a:rPr dirty="0" baseline="-37878" sz="1650" i="1">
                <a:latin typeface="Arial"/>
                <a:cs typeface="Arial"/>
              </a:rPr>
              <a:t>A</a:t>
            </a:r>
            <a:r>
              <a:rPr dirty="0" baseline="-37878" sz="1650">
                <a:latin typeface="Tahoma"/>
                <a:cs typeface="Tahoma"/>
              </a:rPr>
              <a:t>) =</a:t>
            </a:r>
            <a:r>
              <a:rPr dirty="0" baseline="-37878" sz="1650" spc="112">
                <a:latin typeface="Tahoma"/>
                <a:cs typeface="Tahoma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number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of outcomes in </a:t>
            </a:r>
            <a:r>
              <a:rPr dirty="0" u="sng" sz="1100" spc="-5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baseline="-37878" sz="1650" spc="-75" i="1">
                <a:latin typeface="Century Gothic"/>
                <a:cs typeface="Century Gothic"/>
              </a:rPr>
              <a:t>.</a:t>
            </a:r>
            <a:endParaRPr baseline="-37878" sz="1650">
              <a:latin typeface="Century Gothic"/>
              <a:cs typeface="Century Gothic"/>
            </a:endParaRPr>
          </a:p>
          <a:p>
            <a:pPr marL="590550">
              <a:lnSpc>
                <a:spcPct val="100000"/>
              </a:lnSpc>
              <a:spcBef>
                <a:spcPts val="165"/>
              </a:spcBef>
            </a:pPr>
            <a:r>
              <a:rPr dirty="0" sz="1100">
                <a:latin typeface="Book Antiqua"/>
                <a:cs typeface="Book Antiqua"/>
              </a:rPr>
              <a:t>total</a:t>
            </a:r>
            <a:r>
              <a:rPr dirty="0" sz="1100" spc="-5">
                <a:latin typeface="Book Antiqua"/>
                <a:cs typeface="Book Antiqua"/>
              </a:rPr>
              <a:t> </a:t>
            </a:r>
            <a:r>
              <a:rPr dirty="0" sz="1100">
                <a:latin typeface="Book Antiqua"/>
                <a:cs typeface="Book Antiqua"/>
              </a:rPr>
              <a:t>number</a:t>
            </a:r>
            <a:r>
              <a:rPr dirty="0" sz="1100" spc="-5">
                <a:latin typeface="Book Antiqua"/>
                <a:cs typeface="Book Antiqua"/>
              </a:rPr>
              <a:t> </a:t>
            </a:r>
            <a:r>
              <a:rPr dirty="0" sz="1100">
                <a:latin typeface="Book Antiqua"/>
                <a:cs typeface="Book Antiqua"/>
              </a:rPr>
              <a:t>of</a:t>
            </a:r>
            <a:r>
              <a:rPr dirty="0" sz="1100" spc="-5">
                <a:latin typeface="Book Antiqua"/>
                <a:cs typeface="Book Antiqua"/>
              </a:rPr>
              <a:t> </a:t>
            </a:r>
            <a:r>
              <a:rPr dirty="0" sz="1100">
                <a:latin typeface="Book Antiqua"/>
                <a:cs typeface="Book Antiqua"/>
              </a:rPr>
              <a:t>possible</a:t>
            </a:r>
            <a:r>
              <a:rPr dirty="0" sz="1100" spc="-5">
                <a:latin typeface="Book Antiqua"/>
                <a:cs typeface="Book Antiqua"/>
              </a:rPr>
              <a:t> </a:t>
            </a:r>
            <a:r>
              <a:rPr dirty="0" sz="1100">
                <a:latin typeface="Book Antiqua"/>
                <a:cs typeface="Book Antiqua"/>
              </a:rPr>
              <a:t>outcomes</a:t>
            </a:r>
            <a:r>
              <a:rPr dirty="0" sz="1100" spc="-5">
                <a:latin typeface="Book Antiqua"/>
                <a:cs typeface="Book Antiqua"/>
              </a:rPr>
              <a:t> </a:t>
            </a:r>
            <a:r>
              <a:rPr dirty="0" sz="1100">
                <a:latin typeface="Book Antiqua"/>
                <a:cs typeface="Book Antiqua"/>
              </a:rPr>
              <a:t>of the</a:t>
            </a:r>
            <a:r>
              <a:rPr dirty="0" sz="1100" spc="-5">
                <a:latin typeface="Book Antiqua"/>
                <a:cs typeface="Book Antiqua"/>
              </a:rPr>
              <a:t> </a:t>
            </a:r>
            <a:r>
              <a:rPr dirty="0" sz="1100" spc="-10">
                <a:latin typeface="Book Antiqua"/>
                <a:cs typeface="Book Antiqua"/>
              </a:rPr>
              <a:t>experiment</a:t>
            </a:r>
            <a:endParaRPr sz="11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100">
              <a:latin typeface="Book Antiqua"/>
              <a:cs typeface="Book Antiqua"/>
            </a:endParaRPr>
          </a:p>
          <a:p>
            <a:pPr marL="88900" marR="297815">
              <a:lnSpc>
                <a:spcPct val="102600"/>
              </a:lnSpc>
            </a:pPr>
            <a:r>
              <a:rPr dirty="0" sz="1100" spc="175">
                <a:solidFill>
                  <a:srgbClr val="FF0000"/>
                </a:solidFill>
                <a:latin typeface="Cambria"/>
                <a:cs typeface="Cambria"/>
              </a:rPr>
              <a:t>♡</a:t>
            </a:r>
            <a:r>
              <a:rPr dirty="0" sz="1100" spc="4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1100" spc="-10">
                <a:latin typeface="Arial"/>
                <a:cs typeface="Arial"/>
              </a:rPr>
              <a:t>Suppose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dirty="0" sz="11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male</a:t>
            </a:r>
            <a:r>
              <a:rPr dirty="0" sz="11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female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applying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for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job,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there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only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posts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available.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How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many </a:t>
            </a:r>
            <a:r>
              <a:rPr dirty="0" sz="1100" spc="-10">
                <a:latin typeface="Arial"/>
                <a:cs typeface="Arial"/>
              </a:rPr>
              <a:t>possible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combinations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formed?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How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those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female</a:t>
            </a:r>
            <a:r>
              <a:rPr dirty="0" sz="11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only?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100">
              <a:latin typeface="Arial"/>
              <a:cs typeface="Arial"/>
            </a:endParaRPr>
          </a:p>
          <a:p>
            <a:pPr marL="88265" marR="436880">
              <a:lnSpc>
                <a:spcPct val="102600"/>
              </a:lnSpc>
              <a:spcBef>
                <a:spcPts val="5"/>
              </a:spcBef>
            </a:pPr>
            <a:r>
              <a:rPr dirty="0" sz="1100" spc="175">
                <a:solidFill>
                  <a:srgbClr val="FF0000"/>
                </a:solidFill>
                <a:latin typeface="Cambria"/>
                <a:cs typeface="Cambria"/>
              </a:rPr>
              <a:t>♡</a:t>
            </a:r>
            <a:r>
              <a:rPr dirty="0" sz="1100" spc="4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National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Lottery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selects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6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numbers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random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49.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bought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ticket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jackpot?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275">
                <a:latin typeface="Cambria"/>
                <a:cs typeface="Cambria"/>
              </a:rPr>
              <a:t>♡</a:t>
            </a:r>
            <a:r>
              <a:rPr dirty="0" spc="150">
                <a:latin typeface="Cambria"/>
                <a:cs typeface="Cambria"/>
              </a:rPr>
              <a:t> </a:t>
            </a:r>
            <a:r>
              <a:rPr dirty="0"/>
              <a:t>Winning</a:t>
            </a:r>
            <a:r>
              <a:rPr dirty="0" spc="65"/>
              <a:t> </a:t>
            </a:r>
            <a:r>
              <a:rPr dirty="0"/>
              <a:t>the</a:t>
            </a:r>
            <a:r>
              <a:rPr dirty="0" spc="65"/>
              <a:t> </a:t>
            </a:r>
            <a:r>
              <a:rPr dirty="0"/>
              <a:t>National</a:t>
            </a:r>
            <a:r>
              <a:rPr dirty="0" spc="65"/>
              <a:t> </a:t>
            </a:r>
            <a:r>
              <a:rPr dirty="0" spc="-10"/>
              <a:t>Lottery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386029"/>
            <a:ext cx="76809" cy="7680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11695" y="314120"/>
            <a:ext cx="3660140" cy="242316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L="25400" marR="296545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Lotto,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winning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ticket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six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numbers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49 </a:t>
            </a:r>
            <a:r>
              <a:rPr dirty="0" sz="1100">
                <a:latin typeface="Arial"/>
                <a:cs typeface="Arial"/>
              </a:rPr>
              <a:t>matching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those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balls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drawn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Wednesday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or </a:t>
            </a:r>
            <a:r>
              <a:rPr dirty="0" sz="1100" spc="-10">
                <a:latin typeface="Arial"/>
                <a:cs typeface="Arial"/>
              </a:rPr>
              <a:t>Saturday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evening.</a:t>
            </a:r>
            <a:endParaRPr sz="1100">
              <a:latin typeface="Arial"/>
              <a:cs typeface="Arial"/>
            </a:endParaRPr>
          </a:p>
          <a:p>
            <a:pPr marL="25400" marR="147955">
              <a:lnSpc>
                <a:spcPct val="102699"/>
              </a:lnSpc>
              <a:spcBef>
                <a:spcPts val="53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‘experiment’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consists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drawing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balls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box </a:t>
            </a:r>
            <a:r>
              <a:rPr dirty="0" sz="1100" spc="-10">
                <a:latin typeface="Arial"/>
                <a:cs typeface="Arial"/>
              </a:rPr>
              <a:t>containing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49</a:t>
            </a:r>
            <a:r>
              <a:rPr dirty="0" sz="1100" spc="-10">
                <a:latin typeface="Arial"/>
                <a:cs typeface="Arial"/>
              </a:rPr>
              <a:t> balls.</a:t>
            </a:r>
            <a:endParaRPr sz="1100">
              <a:latin typeface="Arial"/>
              <a:cs typeface="Arial"/>
            </a:endParaRPr>
          </a:p>
          <a:p>
            <a:pPr marL="25400" marR="17780">
              <a:lnSpc>
                <a:spcPct val="102600"/>
              </a:lnSpc>
              <a:spcBef>
                <a:spcPts val="53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‘randomness’,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six </a:t>
            </a:r>
            <a:r>
              <a:rPr dirty="0" sz="1100">
                <a:latin typeface="Arial"/>
                <a:cs typeface="Arial"/>
              </a:rPr>
              <a:t>numbers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drawn,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ensured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spinning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machine,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rotates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balls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during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selection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70"/>
              </a:spcBef>
            </a:pPr>
            <a:r>
              <a:rPr dirty="0" sz="1100">
                <a:latin typeface="Arial"/>
                <a:cs typeface="Arial"/>
              </a:rPr>
              <a:t>What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winning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jackpot?</a:t>
            </a:r>
            <a:endParaRPr sz="1100">
              <a:latin typeface="Arial"/>
              <a:cs typeface="Arial"/>
            </a:endParaRPr>
          </a:p>
          <a:p>
            <a:pPr marL="25400" marR="75565">
              <a:lnSpc>
                <a:spcPct val="102600"/>
              </a:lnSpc>
              <a:spcBef>
                <a:spcPts val="530"/>
              </a:spcBef>
            </a:pPr>
            <a:r>
              <a:rPr dirty="0" sz="1100" spc="-25">
                <a:latin typeface="Arial"/>
                <a:cs typeface="Arial"/>
              </a:rPr>
              <a:t>Total </a:t>
            </a:r>
            <a:r>
              <a:rPr dirty="0" sz="1100">
                <a:latin typeface="Arial"/>
                <a:cs typeface="Arial"/>
              </a:rPr>
              <a:t>number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possible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selections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six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balls/numbers</a:t>
            </a:r>
            <a:r>
              <a:rPr dirty="0" sz="1100" spc="-25">
                <a:latin typeface="Arial"/>
                <a:cs typeface="Arial"/>
              </a:rPr>
              <a:t> is </a:t>
            </a:r>
            <a:r>
              <a:rPr dirty="0" sz="1100" spc="-10">
                <a:latin typeface="Arial"/>
                <a:cs typeface="Arial"/>
              </a:rPr>
              <a:t>given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baseline="27777" sz="1200" spc="-15">
                <a:latin typeface="Arial"/>
                <a:cs typeface="Arial"/>
              </a:rPr>
              <a:t>49</a:t>
            </a:r>
            <a:r>
              <a:rPr dirty="0" sz="1100" spc="-10" i="1">
                <a:latin typeface="Arial"/>
                <a:cs typeface="Arial"/>
              </a:rPr>
              <a:t>C</a:t>
            </a:r>
            <a:r>
              <a:rPr dirty="0" baseline="-13888" sz="1200" spc="-15">
                <a:latin typeface="Arial"/>
                <a:cs typeface="Arial"/>
              </a:rPr>
              <a:t>6</a:t>
            </a:r>
            <a:r>
              <a:rPr dirty="0" sz="1100" spc="-1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70"/>
              </a:spcBef>
            </a:pPr>
            <a:r>
              <a:rPr dirty="0" sz="1100">
                <a:latin typeface="Arial"/>
                <a:cs typeface="Arial"/>
              </a:rPr>
              <a:t>There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selection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winning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jackpot.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Hence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969937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1381772"/>
            <a:ext cx="76809" cy="7680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1965680"/>
            <a:ext cx="76809" cy="7680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007" y="2205443"/>
            <a:ext cx="76809" cy="7680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1007" y="2617279"/>
            <a:ext cx="76809" cy="7680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209294" y="2814242"/>
            <a:ext cx="218948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>
                <a:latin typeface="Book Antiqua"/>
                <a:cs typeface="Book Antiqua"/>
              </a:rPr>
              <a:t>jackpot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85">
                <a:latin typeface="Tahoma"/>
                <a:cs typeface="Tahoma"/>
              </a:rPr>
              <a:t> </a:t>
            </a:r>
            <a:r>
              <a:rPr dirty="0" u="sng" baseline="37878" sz="1650" spc="172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baseline="37878" sz="16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dirty="0" u="sng" baseline="37878" sz="1650" spc="1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none" baseline="37878" sz="1650" spc="195">
                <a:latin typeface="Arial"/>
                <a:cs typeface="Arial"/>
              </a:rPr>
              <a:t> </a:t>
            </a:r>
            <a:r>
              <a:rPr dirty="0" u="none" sz="1100">
                <a:latin typeface="Tahoma"/>
                <a:cs typeface="Tahoma"/>
              </a:rPr>
              <a:t>=</a:t>
            </a:r>
            <a:r>
              <a:rPr dirty="0" u="none" sz="1100" spc="-35">
                <a:latin typeface="Tahoma"/>
                <a:cs typeface="Tahoma"/>
              </a:rPr>
              <a:t> </a:t>
            </a:r>
            <a:r>
              <a:rPr dirty="0" u="none" sz="1100" spc="-10">
                <a:latin typeface="Arial"/>
                <a:cs typeface="Arial"/>
              </a:rPr>
              <a:t>7</a:t>
            </a:r>
            <a:r>
              <a:rPr dirty="0" u="none" sz="1100" spc="-10" i="1">
                <a:latin typeface="Century Gothic"/>
                <a:cs typeface="Century Gothic"/>
              </a:rPr>
              <a:t>.</a:t>
            </a:r>
            <a:r>
              <a:rPr dirty="0" u="none" sz="1100" spc="-10">
                <a:latin typeface="Arial"/>
                <a:cs typeface="Arial"/>
              </a:rPr>
              <a:t>15</a:t>
            </a:r>
            <a:r>
              <a:rPr dirty="0" u="none" sz="1100" spc="-60">
                <a:latin typeface="Arial"/>
                <a:cs typeface="Arial"/>
              </a:rPr>
              <a:t> </a:t>
            </a:r>
            <a:r>
              <a:rPr dirty="0" u="none" sz="1100" spc="229">
                <a:latin typeface="Cambria"/>
                <a:cs typeface="Cambria"/>
              </a:rPr>
              <a:t>×</a:t>
            </a:r>
            <a:r>
              <a:rPr dirty="0" u="none" sz="1100" spc="5">
                <a:latin typeface="Cambria"/>
                <a:cs typeface="Cambria"/>
              </a:rPr>
              <a:t> </a:t>
            </a:r>
            <a:r>
              <a:rPr dirty="0" u="none" sz="1100" spc="-20">
                <a:latin typeface="Arial"/>
                <a:cs typeface="Arial"/>
              </a:rPr>
              <a:t>10</a:t>
            </a:r>
            <a:r>
              <a:rPr dirty="0" u="none" baseline="31250" sz="1200" spc="-30" i="1">
                <a:latin typeface="Arial"/>
                <a:cs typeface="Arial"/>
              </a:rPr>
              <a:t>−</a:t>
            </a:r>
            <a:r>
              <a:rPr dirty="0" u="none" baseline="31250" sz="1200" spc="-30">
                <a:latin typeface="Arial"/>
                <a:cs typeface="Arial"/>
              </a:rPr>
              <a:t>8</a:t>
            </a:r>
            <a:r>
              <a:rPr dirty="0" u="none" sz="1100" spc="-20" i="1"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13</a:t>
            </a:fld>
          </a:p>
        </p:txBody>
      </p:sp>
      <p:sp>
        <p:nvSpPr>
          <p:cNvPr id="11" name="object 11" descr=""/>
          <p:cNvSpPr txBox="1"/>
          <p:nvPr/>
        </p:nvSpPr>
        <p:spPr>
          <a:xfrm>
            <a:off x="321894" y="2779875"/>
            <a:ext cx="2609850" cy="53911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algn="r" marR="546735">
              <a:lnSpc>
                <a:spcPct val="100000"/>
              </a:lnSpc>
              <a:spcBef>
                <a:spcPts val="800"/>
              </a:spcBef>
            </a:pPr>
            <a:r>
              <a:rPr dirty="0" sz="800" spc="-20">
                <a:latin typeface="Arial"/>
                <a:cs typeface="Arial"/>
              </a:rPr>
              <a:t>49</a:t>
            </a:r>
            <a:r>
              <a:rPr dirty="0" baseline="-15151" sz="1650" spc="-30" i="1">
                <a:latin typeface="Arial"/>
                <a:cs typeface="Arial"/>
              </a:rPr>
              <a:t>C</a:t>
            </a:r>
            <a:r>
              <a:rPr dirty="0" baseline="-34722" sz="1200" spc="-30">
                <a:latin typeface="Arial"/>
                <a:cs typeface="Arial"/>
              </a:rPr>
              <a:t>6</a:t>
            </a:r>
            <a:endParaRPr baseline="-34722"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05"/>
              </a:spcBef>
            </a:pP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roughly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13.98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110">
                <a:latin typeface="Arial"/>
                <a:cs typeface="Arial"/>
              </a:rPr>
              <a:t>(</a:t>
            </a:r>
            <a:r>
              <a:rPr dirty="0" sz="1100" spc="110">
                <a:latin typeface="Cambria"/>
                <a:cs typeface="Cambria"/>
              </a:rPr>
              <a:t>≈</a:t>
            </a:r>
            <a:r>
              <a:rPr dirty="0" sz="1100" spc="40">
                <a:latin typeface="Cambria"/>
                <a:cs typeface="Cambria"/>
              </a:rPr>
              <a:t> </a:t>
            </a:r>
            <a:r>
              <a:rPr dirty="0" sz="1100">
                <a:latin typeface="Arial"/>
                <a:cs typeface="Arial"/>
              </a:rPr>
              <a:t>14)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million.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275">
                <a:latin typeface="Cambria"/>
                <a:cs typeface="Cambria"/>
              </a:rPr>
              <a:t>♡</a:t>
            </a:r>
            <a:r>
              <a:rPr dirty="0" spc="150">
                <a:latin typeface="Cambria"/>
                <a:cs typeface="Cambria"/>
              </a:rPr>
              <a:t> </a:t>
            </a:r>
            <a:r>
              <a:rPr dirty="0"/>
              <a:t>Winning</a:t>
            </a:r>
            <a:r>
              <a:rPr dirty="0" spc="65"/>
              <a:t> </a:t>
            </a:r>
            <a:r>
              <a:rPr dirty="0"/>
              <a:t>the</a:t>
            </a:r>
            <a:r>
              <a:rPr dirty="0" spc="65"/>
              <a:t> </a:t>
            </a:r>
            <a:r>
              <a:rPr dirty="0"/>
              <a:t>National</a:t>
            </a:r>
            <a:r>
              <a:rPr dirty="0" spc="65"/>
              <a:t> </a:t>
            </a:r>
            <a:r>
              <a:rPr dirty="0" spc="-10"/>
              <a:t>Lottery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360070"/>
            <a:ext cx="76809" cy="7680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24395" y="288161"/>
            <a:ext cx="254889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prizes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given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fewer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matches.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30083" y="614462"/>
            <a:ext cx="99377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>
                <a:latin typeface="Book Antiqua"/>
                <a:cs typeface="Book Antiqua"/>
              </a:rPr>
              <a:t>5</a:t>
            </a:r>
            <a:r>
              <a:rPr dirty="0" sz="1100" spc="65">
                <a:latin typeface="Book Antiqua"/>
                <a:cs typeface="Book Antiqua"/>
              </a:rPr>
              <a:t> </a:t>
            </a:r>
            <a:r>
              <a:rPr dirty="0" sz="1100" spc="-10">
                <a:latin typeface="Book Antiqua"/>
                <a:cs typeface="Book Antiqua"/>
              </a:rPr>
              <a:t>matches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=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264371" y="731075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4" h="0">
                <a:moveTo>
                  <a:pt x="0" y="0"/>
                </a:moveTo>
                <a:lnTo>
                  <a:pt x="545261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226271" y="436636"/>
            <a:ext cx="615315" cy="426084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sz="800">
                <a:latin typeface="Arial"/>
                <a:cs typeface="Arial"/>
              </a:rPr>
              <a:t>6</a:t>
            </a:r>
            <a:r>
              <a:rPr dirty="0" baseline="-20202" sz="1650" i="1">
                <a:latin typeface="Arial"/>
                <a:cs typeface="Arial"/>
              </a:rPr>
              <a:t>C</a:t>
            </a:r>
            <a:r>
              <a:rPr dirty="0" baseline="-38194" sz="1200">
                <a:latin typeface="Arial"/>
                <a:cs typeface="Arial"/>
              </a:rPr>
              <a:t>5</a:t>
            </a:r>
            <a:r>
              <a:rPr dirty="0" baseline="-38194" sz="1200" spc="209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43</a:t>
            </a:r>
            <a:r>
              <a:rPr dirty="0" baseline="-20202" sz="1650" spc="-30" i="1">
                <a:latin typeface="Arial"/>
                <a:cs typeface="Arial"/>
              </a:rPr>
              <a:t>C</a:t>
            </a:r>
            <a:r>
              <a:rPr dirty="0" baseline="-41666" sz="1200" spc="-30">
                <a:latin typeface="Arial"/>
                <a:cs typeface="Arial"/>
              </a:rPr>
              <a:t>1</a:t>
            </a:r>
            <a:endParaRPr baseline="-41666"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800" spc="-20">
                <a:latin typeface="Arial"/>
                <a:cs typeface="Arial"/>
              </a:rPr>
              <a:t>49</a:t>
            </a:r>
            <a:r>
              <a:rPr dirty="0" baseline="-15151" sz="1650" spc="-30" i="1">
                <a:latin typeface="Arial"/>
                <a:cs typeface="Arial"/>
              </a:rPr>
              <a:t>C</a:t>
            </a:r>
            <a:r>
              <a:rPr dirty="0" baseline="-34722" sz="1200" spc="-30">
                <a:latin typeface="Arial"/>
                <a:cs typeface="Arial"/>
              </a:rPr>
              <a:t>6</a:t>
            </a:r>
            <a:endParaRPr baseline="-34722"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89807" y="594587"/>
            <a:ext cx="16573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65" i="1">
                <a:latin typeface="Arial"/>
                <a:cs typeface="Arial"/>
              </a:rPr>
              <a:t>−</a:t>
            </a:r>
            <a:r>
              <a:rPr dirty="0" sz="800" spc="65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850603" y="614462"/>
            <a:ext cx="94932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97890" algn="l"/>
              </a:tabLst>
            </a:pP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10">
                <a:latin typeface="Arial"/>
                <a:cs typeface="Arial"/>
              </a:rPr>
              <a:t>1</a:t>
            </a:r>
            <a:r>
              <a:rPr dirty="0" sz="1100" spc="-10" i="1">
                <a:latin typeface="Century Gothic"/>
                <a:cs typeface="Century Gothic"/>
              </a:rPr>
              <a:t>.</a:t>
            </a:r>
            <a:r>
              <a:rPr dirty="0" sz="1100" spc="-10">
                <a:latin typeface="Arial"/>
                <a:cs typeface="Arial"/>
              </a:rPr>
              <a:t>84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229">
                <a:latin typeface="Cambria"/>
                <a:cs typeface="Cambria"/>
              </a:rPr>
              <a:t>×</a:t>
            </a:r>
            <a:r>
              <a:rPr dirty="0" sz="1100" spc="20">
                <a:latin typeface="Cambria"/>
                <a:cs typeface="Cambria"/>
              </a:rPr>
              <a:t> </a:t>
            </a:r>
            <a:r>
              <a:rPr dirty="0" sz="1100" spc="-25">
                <a:latin typeface="Arial"/>
                <a:cs typeface="Arial"/>
              </a:rPr>
              <a:t>10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50" i="1"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30083" y="1001736"/>
            <a:ext cx="99377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>
                <a:latin typeface="Book Antiqua"/>
                <a:cs typeface="Book Antiqua"/>
              </a:rPr>
              <a:t>4</a:t>
            </a:r>
            <a:r>
              <a:rPr dirty="0" sz="1100" spc="65">
                <a:latin typeface="Book Antiqua"/>
                <a:cs typeface="Book Antiqua"/>
              </a:rPr>
              <a:t> </a:t>
            </a:r>
            <a:r>
              <a:rPr dirty="0" sz="1100" spc="-10">
                <a:latin typeface="Book Antiqua"/>
                <a:cs typeface="Book Antiqua"/>
              </a:rPr>
              <a:t>matches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=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2264371" y="1118349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4" h="0">
                <a:moveTo>
                  <a:pt x="0" y="0"/>
                </a:moveTo>
                <a:lnTo>
                  <a:pt x="545261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2226271" y="823910"/>
            <a:ext cx="615315" cy="426084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sz="800">
                <a:latin typeface="Arial"/>
                <a:cs typeface="Arial"/>
              </a:rPr>
              <a:t>6</a:t>
            </a:r>
            <a:r>
              <a:rPr dirty="0" baseline="-20202" sz="1650" i="1">
                <a:latin typeface="Arial"/>
                <a:cs typeface="Arial"/>
              </a:rPr>
              <a:t>C</a:t>
            </a:r>
            <a:r>
              <a:rPr dirty="0" baseline="-41666" sz="1200">
                <a:latin typeface="Arial"/>
                <a:cs typeface="Arial"/>
              </a:rPr>
              <a:t>4</a:t>
            </a:r>
            <a:r>
              <a:rPr dirty="0" baseline="-41666" sz="1200" spc="209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43</a:t>
            </a:r>
            <a:r>
              <a:rPr dirty="0" baseline="-20202" sz="1650" spc="-30" i="1">
                <a:latin typeface="Arial"/>
                <a:cs typeface="Arial"/>
              </a:rPr>
              <a:t>C</a:t>
            </a:r>
            <a:r>
              <a:rPr dirty="0" baseline="-41666" sz="1200" spc="-30">
                <a:latin typeface="Arial"/>
                <a:cs typeface="Arial"/>
              </a:rPr>
              <a:t>2</a:t>
            </a:r>
            <a:endParaRPr baseline="-41666"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800" spc="-20">
                <a:latin typeface="Arial"/>
                <a:cs typeface="Arial"/>
              </a:rPr>
              <a:t>49</a:t>
            </a:r>
            <a:r>
              <a:rPr dirty="0" baseline="-15151" sz="1650" spc="-30" i="1">
                <a:latin typeface="Arial"/>
                <a:cs typeface="Arial"/>
              </a:rPr>
              <a:t>C</a:t>
            </a:r>
            <a:r>
              <a:rPr dirty="0" baseline="-34722" sz="1200" spc="-30">
                <a:latin typeface="Arial"/>
                <a:cs typeface="Arial"/>
              </a:rPr>
              <a:t>6</a:t>
            </a:r>
            <a:endParaRPr baseline="-34722"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850603" y="1001736"/>
            <a:ext cx="105791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sz="1100" spc="-10">
                <a:latin typeface="Arial"/>
                <a:cs typeface="Arial"/>
              </a:rPr>
              <a:t>0</a:t>
            </a:r>
            <a:r>
              <a:rPr dirty="0" sz="1100" spc="-10" i="1">
                <a:latin typeface="Century Gothic"/>
                <a:cs typeface="Century Gothic"/>
              </a:rPr>
              <a:t>.</a:t>
            </a:r>
            <a:r>
              <a:rPr dirty="0" sz="1100" spc="-10">
                <a:latin typeface="Arial"/>
                <a:cs typeface="Arial"/>
              </a:rPr>
              <a:t>0009686197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30083" y="1389010"/>
            <a:ext cx="99377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>
                <a:latin typeface="Book Antiqua"/>
                <a:cs typeface="Book Antiqua"/>
              </a:rPr>
              <a:t>3</a:t>
            </a:r>
            <a:r>
              <a:rPr dirty="0" sz="1100" spc="65">
                <a:latin typeface="Book Antiqua"/>
                <a:cs typeface="Book Antiqua"/>
              </a:rPr>
              <a:t> </a:t>
            </a:r>
            <a:r>
              <a:rPr dirty="0" sz="1100" spc="-10">
                <a:latin typeface="Book Antiqua"/>
                <a:cs typeface="Book Antiqua"/>
              </a:rPr>
              <a:t>matches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=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2264371" y="1505623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4" h="0">
                <a:moveTo>
                  <a:pt x="0" y="0"/>
                </a:moveTo>
                <a:lnTo>
                  <a:pt x="545261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2226271" y="1211184"/>
            <a:ext cx="615315" cy="426084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sz="800">
                <a:latin typeface="Arial"/>
                <a:cs typeface="Arial"/>
              </a:rPr>
              <a:t>6</a:t>
            </a:r>
            <a:r>
              <a:rPr dirty="0" baseline="-20202" sz="1650" i="1">
                <a:latin typeface="Arial"/>
                <a:cs typeface="Arial"/>
              </a:rPr>
              <a:t>C</a:t>
            </a:r>
            <a:r>
              <a:rPr dirty="0" baseline="-41666" sz="1200">
                <a:latin typeface="Arial"/>
                <a:cs typeface="Arial"/>
              </a:rPr>
              <a:t>3</a:t>
            </a:r>
            <a:r>
              <a:rPr dirty="0" baseline="-41666" sz="1200" spc="209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43</a:t>
            </a:r>
            <a:r>
              <a:rPr dirty="0" baseline="-20202" sz="1650" spc="-30" i="1">
                <a:latin typeface="Arial"/>
                <a:cs typeface="Arial"/>
              </a:rPr>
              <a:t>C</a:t>
            </a:r>
            <a:r>
              <a:rPr dirty="0" baseline="-41666" sz="1200" spc="-30">
                <a:latin typeface="Arial"/>
                <a:cs typeface="Arial"/>
              </a:rPr>
              <a:t>3</a:t>
            </a:r>
            <a:endParaRPr baseline="-41666"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800" spc="-20">
                <a:latin typeface="Arial"/>
                <a:cs typeface="Arial"/>
              </a:rPr>
              <a:t>49</a:t>
            </a:r>
            <a:r>
              <a:rPr dirty="0" baseline="-15151" sz="1650" spc="-30" i="1">
                <a:latin typeface="Arial"/>
                <a:cs typeface="Arial"/>
              </a:rPr>
              <a:t>C</a:t>
            </a:r>
            <a:r>
              <a:rPr dirty="0" baseline="-34722" sz="1200" spc="-30">
                <a:latin typeface="Arial"/>
                <a:cs typeface="Arial"/>
              </a:rPr>
              <a:t>6</a:t>
            </a:r>
            <a:endParaRPr baseline="-34722"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850603" y="1389010"/>
            <a:ext cx="826769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Tahoma"/>
                <a:cs typeface="Tahoma"/>
              </a:rPr>
              <a:t>= </a:t>
            </a:r>
            <a:r>
              <a:rPr dirty="0" sz="1100" spc="-10">
                <a:latin typeface="Arial"/>
                <a:cs typeface="Arial"/>
              </a:rPr>
              <a:t>0</a:t>
            </a:r>
            <a:r>
              <a:rPr dirty="0" sz="1100" spc="-10" i="1">
                <a:latin typeface="Century Gothic"/>
                <a:cs typeface="Century Gothic"/>
              </a:rPr>
              <a:t>.</a:t>
            </a:r>
            <a:r>
              <a:rPr dirty="0" sz="1100" spc="-10">
                <a:latin typeface="Arial"/>
                <a:cs typeface="Arial"/>
              </a:rPr>
              <a:t>0176504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1763636"/>
            <a:ext cx="76809" cy="76809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624395" y="1691727"/>
            <a:ext cx="296608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Arial"/>
                <a:cs typeface="Arial"/>
              </a:rPr>
              <a:t>Matching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6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balls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matching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bonus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ball.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53325" y="1994051"/>
            <a:ext cx="297878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>
                <a:latin typeface="Book Antiqua"/>
                <a:cs typeface="Book Antiqua"/>
              </a:rPr>
              <a:t>5</a:t>
            </a:r>
            <a:r>
              <a:rPr dirty="0" sz="1100" spc="30">
                <a:latin typeface="Book Antiqua"/>
                <a:cs typeface="Book Antiqua"/>
              </a:rPr>
              <a:t> </a:t>
            </a:r>
            <a:r>
              <a:rPr dirty="0" sz="1100">
                <a:latin typeface="Book Antiqua"/>
                <a:cs typeface="Book Antiqua"/>
              </a:rPr>
              <a:t>matches</a:t>
            </a:r>
            <a:r>
              <a:rPr dirty="0" sz="1100" spc="280">
                <a:latin typeface="Book Antiqua"/>
                <a:cs typeface="Book Antiqua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220">
                <a:latin typeface="Tahoma"/>
                <a:cs typeface="Tahoma"/>
              </a:rPr>
              <a:t> </a:t>
            </a:r>
            <a:r>
              <a:rPr dirty="0" sz="1100">
                <a:latin typeface="Book Antiqua"/>
                <a:cs typeface="Book Antiqua"/>
              </a:rPr>
              <a:t>bonus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85">
                <a:latin typeface="Tahoma"/>
                <a:cs typeface="Tahoma"/>
              </a:rPr>
              <a:t> </a:t>
            </a:r>
            <a:r>
              <a:rPr dirty="0" u="sng" baseline="37878" sz="1650" spc="172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baseline="37878" sz="16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</a:t>
            </a:r>
            <a:r>
              <a:rPr dirty="0" u="sng" baseline="37878" sz="1650" spc="157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none" baseline="37878" sz="1650" spc="187">
                <a:latin typeface="Arial"/>
                <a:cs typeface="Arial"/>
              </a:rPr>
              <a:t> </a:t>
            </a:r>
            <a:r>
              <a:rPr dirty="0" u="none" sz="1100">
                <a:latin typeface="Tahoma"/>
                <a:cs typeface="Tahoma"/>
              </a:rPr>
              <a:t>=</a:t>
            </a:r>
            <a:r>
              <a:rPr dirty="0" u="none" sz="1100" spc="-35">
                <a:latin typeface="Tahoma"/>
                <a:cs typeface="Tahoma"/>
              </a:rPr>
              <a:t> </a:t>
            </a:r>
            <a:r>
              <a:rPr dirty="0" u="none" sz="1100" spc="-10">
                <a:latin typeface="Arial"/>
                <a:cs typeface="Arial"/>
              </a:rPr>
              <a:t>4</a:t>
            </a:r>
            <a:r>
              <a:rPr dirty="0" u="none" sz="1100" spc="-10" i="1">
                <a:latin typeface="Century Gothic"/>
                <a:cs typeface="Century Gothic"/>
              </a:rPr>
              <a:t>.</a:t>
            </a:r>
            <a:r>
              <a:rPr dirty="0" u="none" sz="1100" spc="-10">
                <a:latin typeface="Arial"/>
                <a:cs typeface="Arial"/>
              </a:rPr>
              <a:t>29</a:t>
            </a:r>
            <a:r>
              <a:rPr dirty="0" u="none" sz="1100" spc="-60">
                <a:latin typeface="Arial"/>
                <a:cs typeface="Arial"/>
              </a:rPr>
              <a:t> </a:t>
            </a:r>
            <a:r>
              <a:rPr dirty="0" u="none" sz="1100" spc="229">
                <a:latin typeface="Cambria"/>
                <a:cs typeface="Cambria"/>
              </a:rPr>
              <a:t>×</a:t>
            </a:r>
            <a:r>
              <a:rPr dirty="0" u="none" sz="1100" spc="5">
                <a:latin typeface="Cambria"/>
                <a:cs typeface="Cambria"/>
              </a:rPr>
              <a:t> </a:t>
            </a:r>
            <a:r>
              <a:rPr dirty="0" u="none" sz="1100" spc="-20">
                <a:latin typeface="Arial"/>
                <a:cs typeface="Arial"/>
              </a:rPr>
              <a:t>10</a:t>
            </a:r>
            <a:r>
              <a:rPr dirty="0" u="none" baseline="31250" sz="1200" spc="-30" i="1">
                <a:latin typeface="Arial"/>
                <a:cs typeface="Arial"/>
              </a:rPr>
              <a:t>−</a:t>
            </a:r>
            <a:r>
              <a:rPr dirty="0" u="none" baseline="31250" sz="1200" spc="-30">
                <a:latin typeface="Arial"/>
                <a:cs typeface="Arial"/>
              </a:rPr>
              <a:t>7</a:t>
            </a:r>
            <a:r>
              <a:rPr dirty="0" u="none" sz="1100" spc="-20" i="1"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98995" y="1969729"/>
            <a:ext cx="3664585" cy="134239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algn="ctr" marL="681355">
              <a:lnSpc>
                <a:spcPct val="100000"/>
              </a:lnSpc>
              <a:spcBef>
                <a:spcPts val="720"/>
              </a:spcBef>
            </a:pPr>
            <a:r>
              <a:rPr dirty="0" sz="800" spc="-20">
                <a:latin typeface="Arial"/>
                <a:cs typeface="Arial"/>
              </a:rPr>
              <a:t>49</a:t>
            </a:r>
            <a:r>
              <a:rPr dirty="0" baseline="-15151" sz="1650" spc="-30" i="1">
                <a:latin typeface="Arial"/>
                <a:cs typeface="Arial"/>
              </a:rPr>
              <a:t>C</a:t>
            </a:r>
            <a:r>
              <a:rPr dirty="0" baseline="-34722" sz="1200" spc="-30">
                <a:latin typeface="Arial"/>
                <a:cs typeface="Arial"/>
              </a:rPr>
              <a:t>6</a:t>
            </a:r>
            <a:endParaRPr baseline="-34722"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25"/>
              </a:spcBef>
            </a:pPr>
            <a:r>
              <a:rPr dirty="0" sz="1100">
                <a:latin typeface="Arial"/>
                <a:cs typeface="Arial"/>
              </a:rPr>
              <a:t>Adding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probabilities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winning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some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kind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prize</a:t>
            </a:r>
            <a:endParaRPr sz="1100">
              <a:latin typeface="Arial"/>
              <a:cs typeface="Arial"/>
            </a:endParaRPr>
          </a:p>
          <a:p>
            <a:pPr algn="ctr" marL="22225">
              <a:lnSpc>
                <a:spcPct val="100000"/>
              </a:lnSpc>
              <a:spcBef>
                <a:spcPts val="565"/>
              </a:spcBef>
            </a:pP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>
                <a:latin typeface="Book Antiqua"/>
                <a:cs typeface="Book Antiqua"/>
              </a:rPr>
              <a:t>winning</a:t>
            </a:r>
            <a:r>
              <a:rPr dirty="0" sz="1100" spc="20">
                <a:latin typeface="Book Antiqua"/>
                <a:cs typeface="Book Antiqua"/>
              </a:rPr>
              <a:t> </a:t>
            </a:r>
            <a:r>
              <a:rPr dirty="0" sz="1100">
                <a:latin typeface="Book Antiqua"/>
                <a:cs typeface="Book Antiqua"/>
              </a:rPr>
              <a:t>any</a:t>
            </a:r>
            <a:r>
              <a:rPr dirty="0" sz="1100" spc="20">
                <a:latin typeface="Book Antiqua"/>
                <a:cs typeface="Book Antiqua"/>
              </a:rPr>
              <a:t> </a:t>
            </a:r>
            <a:r>
              <a:rPr dirty="0" sz="1100" spc="-10">
                <a:latin typeface="Book Antiqua"/>
                <a:cs typeface="Book Antiqua"/>
              </a:rPr>
              <a:t>prize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229">
                <a:latin typeface="Cambria"/>
                <a:cs typeface="Cambria"/>
              </a:rPr>
              <a:t>≈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>
                <a:latin typeface="Arial"/>
                <a:cs typeface="Arial"/>
              </a:rPr>
              <a:t>0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>
                <a:latin typeface="Arial"/>
                <a:cs typeface="Arial"/>
              </a:rPr>
              <a:t>0186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229">
                <a:latin typeface="Cambria"/>
                <a:cs typeface="Cambria"/>
              </a:rPr>
              <a:t>≈</a:t>
            </a:r>
            <a:r>
              <a:rPr dirty="0" sz="1100" spc="55">
                <a:latin typeface="Cambria"/>
                <a:cs typeface="Cambria"/>
              </a:rPr>
              <a:t> </a:t>
            </a:r>
            <a:r>
              <a:rPr dirty="0" sz="1100" spc="-10">
                <a:latin typeface="Arial"/>
                <a:cs typeface="Arial"/>
              </a:rPr>
              <a:t>1</a:t>
            </a:r>
            <a:r>
              <a:rPr dirty="0" sz="1100" spc="-10" i="1">
                <a:latin typeface="Century Gothic"/>
                <a:cs typeface="Century Gothic"/>
              </a:rPr>
              <a:t>/</a:t>
            </a:r>
            <a:r>
              <a:rPr dirty="0" sz="1100" spc="-10">
                <a:latin typeface="Arial"/>
                <a:cs typeface="Arial"/>
              </a:rPr>
              <a:t>53</a:t>
            </a:r>
            <a:r>
              <a:rPr dirty="0" sz="1100" spc="-10" i="1">
                <a:latin typeface="Century Gothic"/>
                <a:cs typeface="Century Gothic"/>
              </a:rPr>
              <a:t>.</a:t>
            </a:r>
            <a:r>
              <a:rPr dirty="0" sz="1100" spc="-10">
                <a:latin typeface="Arial"/>
                <a:cs typeface="Arial"/>
              </a:rPr>
              <a:t>7</a:t>
            </a:r>
            <a:r>
              <a:rPr dirty="0" sz="1100" spc="-10" i="1"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  <a:p>
            <a:pPr marL="38100" marR="160020">
              <a:lnSpc>
                <a:spcPct val="102600"/>
              </a:lnSpc>
              <a:spcBef>
                <a:spcPts val="535"/>
              </a:spcBef>
            </a:pPr>
            <a:r>
              <a:rPr dirty="0" sz="1100">
                <a:latin typeface="Arial"/>
                <a:cs typeface="Arial"/>
              </a:rPr>
              <a:t>So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player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buying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ticket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week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would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expect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win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prize,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(most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likely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£</a:t>
            </a:r>
            <a:r>
              <a:rPr dirty="0" sz="1100">
                <a:latin typeface="Arial"/>
                <a:cs typeface="Arial"/>
              </a:rPr>
              <a:t>10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prize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matching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three </a:t>
            </a:r>
            <a:r>
              <a:rPr dirty="0" sz="1100">
                <a:latin typeface="Arial"/>
                <a:cs typeface="Arial"/>
              </a:rPr>
              <a:t>numbers)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about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year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2368677"/>
            <a:ext cx="76809" cy="76809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2847848"/>
            <a:ext cx="76809" cy="76809"/>
          </a:xfrm>
          <a:prstGeom prst="rect">
            <a:avLst/>
          </a:prstGeom>
        </p:spPr>
      </p:pic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Examples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482777"/>
            <a:ext cx="76809" cy="7680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24395" y="410869"/>
            <a:ext cx="3585210" cy="275971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213995">
              <a:lnSpc>
                <a:spcPct val="102600"/>
              </a:lnSpc>
              <a:spcBef>
                <a:spcPts val="55"/>
              </a:spcBef>
            </a:pPr>
            <a:r>
              <a:rPr dirty="0" sz="1100" spc="-10">
                <a:latin typeface="Arial"/>
                <a:cs typeface="Arial"/>
              </a:rPr>
              <a:t>Finding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probabilities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events conditional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10">
                <a:latin typeface="Arial"/>
                <a:cs typeface="Arial"/>
              </a:rPr>
              <a:t> additional </a:t>
            </a:r>
            <a:r>
              <a:rPr dirty="0" sz="1100">
                <a:latin typeface="Arial"/>
                <a:cs typeface="Arial"/>
              </a:rPr>
              <a:t>information,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i.e.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something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else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happened.</a:t>
            </a:r>
            <a:endParaRPr sz="1100">
              <a:latin typeface="Arial"/>
              <a:cs typeface="Arial"/>
            </a:endParaRPr>
          </a:p>
          <a:p>
            <a:pPr marL="12700" marR="118745">
              <a:lnSpc>
                <a:spcPct val="102600"/>
              </a:lnSpc>
              <a:spcBef>
                <a:spcPts val="705"/>
              </a:spcBef>
            </a:pPr>
            <a:r>
              <a:rPr dirty="0" sz="1100">
                <a:latin typeface="Arial"/>
                <a:cs typeface="Arial"/>
              </a:rPr>
              <a:t>Find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having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given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0000FF"/>
                </a:solidFill>
                <a:latin typeface="Arial"/>
                <a:cs typeface="Arial"/>
              </a:rPr>
              <a:t>symptom</a:t>
            </a:r>
            <a:r>
              <a:rPr dirty="0" sz="1100" spc="-1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100">
                <a:latin typeface="Arial"/>
                <a:cs typeface="Arial"/>
              </a:rPr>
              <a:t>Another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example: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throw.</a:t>
            </a:r>
            <a:endParaRPr sz="1100">
              <a:latin typeface="Arial"/>
              <a:cs typeface="Arial"/>
            </a:endParaRPr>
          </a:p>
          <a:p>
            <a:pPr marL="655955">
              <a:lnSpc>
                <a:spcPct val="100000"/>
              </a:lnSpc>
              <a:spcBef>
                <a:spcPts val="1130"/>
              </a:spcBef>
            </a:pP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>
                <a:latin typeface="Book Antiqua"/>
                <a:cs typeface="Book Antiqua"/>
              </a:rPr>
              <a:t>a</a:t>
            </a:r>
            <a:r>
              <a:rPr dirty="0" sz="1100" spc="20">
                <a:latin typeface="Book Antiqua"/>
                <a:cs typeface="Book Antiqua"/>
              </a:rPr>
              <a:t> </a:t>
            </a:r>
            <a:r>
              <a:rPr dirty="0" sz="1100">
                <a:latin typeface="Book Antiqua"/>
                <a:cs typeface="Book Antiqua"/>
              </a:rPr>
              <a:t>number</a:t>
            </a:r>
            <a:r>
              <a:rPr dirty="0" sz="1100" spc="20">
                <a:latin typeface="Book Antiqua"/>
                <a:cs typeface="Book Antiqua"/>
              </a:rPr>
              <a:t> </a:t>
            </a:r>
            <a:r>
              <a:rPr dirty="0" sz="1100">
                <a:latin typeface="Book Antiqua"/>
                <a:cs typeface="Book Antiqua"/>
              </a:rPr>
              <a:t>greater</a:t>
            </a:r>
            <a:r>
              <a:rPr dirty="0" sz="1100" spc="20">
                <a:latin typeface="Book Antiqua"/>
                <a:cs typeface="Book Antiqua"/>
              </a:rPr>
              <a:t> </a:t>
            </a:r>
            <a:r>
              <a:rPr dirty="0" sz="1100">
                <a:latin typeface="Book Antiqua"/>
                <a:cs typeface="Book Antiqua"/>
              </a:rPr>
              <a:t>than</a:t>
            </a:r>
            <a:r>
              <a:rPr dirty="0" sz="1100" spc="20">
                <a:latin typeface="Book Antiqua"/>
                <a:cs typeface="Book Antiqua"/>
              </a:rPr>
              <a:t> </a:t>
            </a:r>
            <a:r>
              <a:rPr dirty="0" sz="1100">
                <a:latin typeface="Book Antiqua"/>
                <a:cs typeface="Book Antiqua"/>
              </a:rPr>
              <a:t>3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5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>
                <a:latin typeface="Arial"/>
                <a:cs typeface="Arial"/>
              </a:rPr>
              <a:t>4</a:t>
            </a:r>
            <a:r>
              <a:rPr dirty="0" sz="1100" spc="-1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Arial"/>
                <a:cs typeface="Arial"/>
              </a:rPr>
              <a:t>5</a:t>
            </a:r>
            <a:r>
              <a:rPr dirty="0" sz="1100" spc="-1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Arial"/>
                <a:cs typeface="Arial"/>
              </a:rPr>
              <a:t>6</a:t>
            </a:r>
            <a:r>
              <a:rPr dirty="0" sz="1100" spc="-25">
                <a:latin typeface="Tahoma"/>
                <a:cs typeface="Tahoma"/>
              </a:rPr>
              <a:t>)</a:t>
            </a:r>
            <a:r>
              <a:rPr dirty="0" sz="1100" spc="-25" i="1">
                <a:latin typeface="Century Gothic"/>
                <a:cs typeface="Century Gothic"/>
              </a:rPr>
              <a:t>,</a:t>
            </a:r>
            <a:endParaRPr sz="1100">
              <a:latin typeface="Century Gothic"/>
              <a:cs typeface="Century Gothic"/>
            </a:endParaRPr>
          </a:p>
          <a:p>
            <a:pPr marL="655955">
              <a:lnSpc>
                <a:spcPct val="100000"/>
              </a:lnSpc>
              <a:spcBef>
                <a:spcPts val="335"/>
              </a:spcBef>
            </a:pP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 spc="55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>
                <a:latin typeface="Book Antiqua"/>
                <a:cs typeface="Book Antiqua"/>
              </a:rPr>
              <a:t>an</a:t>
            </a:r>
            <a:r>
              <a:rPr dirty="0" sz="1100" spc="40">
                <a:latin typeface="Book Antiqua"/>
                <a:cs typeface="Book Antiqua"/>
              </a:rPr>
              <a:t> </a:t>
            </a:r>
            <a:r>
              <a:rPr dirty="0" sz="1100">
                <a:latin typeface="Book Antiqua"/>
                <a:cs typeface="Book Antiqua"/>
              </a:rPr>
              <a:t>even</a:t>
            </a:r>
            <a:r>
              <a:rPr dirty="0" sz="1100" spc="35">
                <a:latin typeface="Book Antiqua"/>
                <a:cs typeface="Book Antiqua"/>
              </a:rPr>
              <a:t> </a:t>
            </a:r>
            <a:r>
              <a:rPr dirty="0" sz="1100" spc="-10">
                <a:latin typeface="Book Antiqua"/>
                <a:cs typeface="Book Antiqua"/>
              </a:rPr>
              <a:t>number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>
                <a:latin typeface="Arial"/>
                <a:cs typeface="Arial"/>
              </a:rPr>
              <a:t>2</a:t>
            </a:r>
            <a:r>
              <a:rPr dirty="0" sz="1100" spc="-10" i="1">
                <a:latin typeface="Century Gothic"/>
                <a:cs typeface="Century Gothic"/>
              </a:rPr>
              <a:t>,</a:t>
            </a:r>
            <a:r>
              <a:rPr dirty="0" sz="1100" spc="-114" i="1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Arial"/>
                <a:cs typeface="Arial"/>
              </a:rPr>
              <a:t>4</a:t>
            </a:r>
            <a:r>
              <a:rPr dirty="0" sz="1100" spc="-10" i="1">
                <a:latin typeface="Century Gothic"/>
                <a:cs typeface="Century Gothic"/>
              </a:rPr>
              <a:t>,</a:t>
            </a:r>
            <a:r>
              <a:rPr dirty="0" sz="1100" spc="-120" i="1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Arial"/>
                <a:cs typeface="Arial"/>
              </a:rPr>
              <a:t>6</a:t>
            </a:r>
            <a:r>
              <a:rPr dirty="0" sz="1100" spc="-25">
                <a:latin typeface="Tahoma"/>
                <a:cs typeface="Tahoma"/>
              </a:rPr>
              <a:t>)</a:t>
            </a:r>
            <a:r>
              <a:rPr dirty="0" sz="1100" spc="-25" i="1"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ct val="102600"/>
              </a:lnSpc>
              <a:spcBef>
                <a:spcPts val="1095"/>
              </a:spcBef>
            </a:pP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clear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>
                <a:latin typeface="Arial"/>
                <a:cs typeface="Arial"/>
              </a:rPr>
              <a:t>3</a:t>
            </a:r>
            <a:r>
              <a:rPr dirty="0" sz="1100" i="1">
                <a:latin typeface="Century Gothic"/>
                <a:cs typeface="Century Gothic"/>
              </a:rPr>
              <a:t>/</a:t>
            </a:r>
            <a:r>
              <a:rPr dirty="0" sz="1100">
                <a:latin typeface="Arial"/>
                <a:cs typeface="Arial"/>
              </a:rPr>
              <a:t>6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i="1">
                <a:latin typeface="Century Gothic"/>
                <a:cs typeface="Century Gothic"/>
              </a:rPr>
              <a:t>/</a:t>
            </a:r>
            <a:r>
              <a:rPr dirty="0" sz="1100">
                <a:latin typeface="Arial"/>
                <a:cs typeface="Arial"/>
              </a:rPr>
              <a:t>2.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unconditional probability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B</a:t>
            </a:r>
            <a:r>
              <a:rPr dirty="0" sz="1100" spc="-2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sometimes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called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prior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B</a:t>
            </a:r>
            <a:r>
              <a:rPr dirty="0" sz="1100" spc="-2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133350">
              <a:lnSpc>
                <a:spcPct val="102600"/>
              </a:lnSpc>
              <a:spcBef>
                <a:spcPts val="705"/>
              </a:spcBef>
            </a:pP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 spc="25" i="1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given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already occurred.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916508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1350238"/>
            <a:ext cx="76809" cy="7680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2182774"/>
            <a:ext cx="76809" cy="7680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007" y="2616504"/>
            <a:ext cx="76809" cy="7680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1007" y="2878163"/>
            <a:ext cx="76809" cy="76809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Example:</a:t>
            </a:r>
            <a:r>
              <a:rPr dirty="0" spc="240"/>
              <a:t> </a:t>
            </a:r>
            <a:r>
              <a:rPr dirty="0"/>
              <a:t>Conditional</a:t>
            </a:r>
            <a:r>
              <a:rPr dirty="0" spc="120"/>
              <a:t> </a:t>
            </a:r>
            <a:r>
              <a:rPr dirty="0" spc="-10"/>
              <a:t>probability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059" y="453567"/>
            <a:ext cx="1236986" cy="96078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4950" y="597694"/>
            <a:ext cx="768593" cy="84573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1704263"/>
            <a:ext cx="76809" cy="76809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4902" rIns="0" bIns="0" rtlCol="0" vert="horz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dirty="0"/>
              <a:t>The</a:t>
            </a:r>
            <a:r>
              <a:rPr dirty="0" spc="-35"/>
              <a:t> </a:t>
            </a:r>
            <a:r>
              <a:rPr dirty="0"/>
              <a:t>left</a:t>
            </a:r>
            <a:r>
              <a:rPr dirty="0" spc="-35"/>
              <a:t> </a:t>
            </a:r>
            <a:r>
              <a:rPr dirty="0"/>
              <a:t>panel</a:t>
            </a:r>
            <a:r>
              <a:rPr dirty="0" spc="-30"/>
              <a:t> </a:t>
            </a:r>
            <a:r>
              <a:rPr dirty="0"/>
              <a:t>shows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two</a:t>
            </a:r>
            <a:r>
              <a:rPr dirty="0" spc="-35"/>
              <a:t> </a:t>
            </a:r>
            <a:r>
              <a:rPr dirty="0" spc="-10"/>
              <a:t>events</a:t>
            </a:r>
            <a:r>
              <a:rPr dirty="0" spc="-30"/>
              <a:t> </a:t>
            </a:r>
            <a:r>
              <a:rPr dirty="0" i="1">
                <a:latin typeface="Arial"/>
                <a:cs typeface="Arial"/>
              </a:rPr>
              <a:t>A</a:t>
            </a:r>
            <a:r>
              <a:rPr dirty="0" spc="-35" i="1">
                <a:latin typeface="Arial"/>
                <a:cs typeface="Arial"/>
              </a:rPr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 i="1">
                <a:latin typeface="Arial"/>
                <a:cs typeface="Arial"/>
              </a:rPr>
              <a:t>B</a:t>
            </a:r>
            <a:r>
              <a:rPr dirty="0" spc="10" i="1">
                <a:latin typeface="Arial"/>
                <a:cs typeface="Arial"/>
              </a:rPr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 spc="-10"/>
              <a:t>sample </a:t>
            </a:r>
            <a:r>
              <a:rPr dirty="0"/>
              <a:t>space</a:t>
            </a:r>
            <a:r>
              <a:rPr dirty="0" spc="-35"/>
              <a:t> </a:t>
            </a:r>
            <a:r>
              <a:rPr dirty="0" spc="-25" i="1">
                <a:latin typeface="Arial"/>
                <a:cs typeface="Arial"/>
              </a:rPr>
              <a:t>S</a:t>
            </a:r>
            <a:r>
              <a:rPr dirty="0" spc="-25"/>
              <a:t>.</a:t>
            </a:r>
          </a:p>
          <a:p>
            <a:pPr marL="12700" marR="169545">
              <a:lnSpc>
                <a:spcPct val="102600"/>
              </a:lnSpc>
              <a:spcBef>
                <a:spcPts val="300"/>
              </a:spcBef>
            </a:pPr>
            <a:r>
              <a:rPr dirty="0"/>
              <a:t>The</a:t>
            </a:r>
            <a:r>
              <a:rPr dirty="0" spc="-45"/>
              <a:t> </a:t>
            </a:r>
            <a:r>
              <a:rPr dirty="0"/>
              <a:t>right</a:t>
            </a:r>
            <a:r>
              <a:rPr dirty="0" spc="-40"/>
              <a:t> </a:t>
            </a:r>
            <a:r>
              <a:rPr dirty="0"/>
              <a:t>panel</a:t>
            </a:r>
            <a:r>
              <a:rPr dirty="0" spc="-40"/>
              <a:t> </a:t>
            </a:r>
            <a:r>
              <a:rPr dirty="0"/>
              <a:t>shows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 spc="-10"/>
              <a:t>event</a:t>
            </a:r>
            <a:r>
              <a:rPr dirty="0" spc="-40"/>
              <a:t> </a:t>
            </a:r>
            <a:r>
              <a:rPr dirty="0" i="1">
                <a:latin typeface="Arial"/>
                <a:cs typeface="Arial"/>
              </a:rPr>
              <a:t>A</a:t>
            </a:r>
            <a:r>
              <a:rPr dirty="0"/>
              <a:t>,</a:t>
            </a:r>
            <a:r>
              <a:rPr dirty="0" spc="-40"/>
              <a:t> </a:t>
            </a:r>
            <a:r>
              <a:rPr dirty="0"/>
              <a:t>which</a:t>
            </a:r>
            <a:r>
              <a:rPr dirty="0" spc="-40"/>
              <a:t> </a:t>
            </a:r>
            <a:r>
              <a:rPr dirty="0"/>
              <a:t>contains</a:t>
            </a:r>
            <a:r>
              <a:rPr dirty="0" spc="-45"/>
              <a:t> </a:t>
            </a:r>
            <a:r>
              <a:rPr dirty="0" spc="-10"/>
              <a:t>three possibilities,</a:t>
            </a:r>
            <a:r>
              <a:rPr dirty="0" spc="-30"/>
              <a:t> </a:t>
            </a:r>
            <a:r>
              <a:rPr dirty="0"/>
              <a:t>two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which</a:t>
            </a:r>
            <a:r>
              <a:rPr dirty="0" spc="-30"/>
              <a:t> </a:t>
            </a:r>
            <a:r>
              <a:rPr dirty="0"/>
              <a:t>are</a:t>
            </a:r>
            <a:r>
              <a:rPr dirty="0" spc="-30"/>
              <a:t> </a:t>
            </a:r>
            <a:r>
              <a:rPr dirty="0"/>
              <a:t>also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 spc="-10"/>
              <a:t>event</a:t>
            </a:r>
            <a:r>
              <a:rPr dirty="0" spc="-30"/>
              <a:t> </a:t>
            </a:r>
            <a:r>
              <a:rPr dirty="0" spc="-25" i="1">
                <a:latin typeface="Arial"/>
                <a:cs typeface="Arial"/>
              </a:rPr>
              <a:t>B</a:t>
            </a:r>
            <a:r>
              <a:rPr dirty="0" spc="-25"/>
              <a:t>.</a:t>
            </a:r>
          </a:p>
          <a:p>
            <a:pPr marL="12700" marR="53975">
              <a:lnSpc>
                <a:spcPct val="102600"/>
              </a:lnSpc>
              <a:spcBef>
                <a:spcPts val="300"/>
              </a:spcBef>
            </a:pPr>
            <a:r>
              <a:rPr dirty="0" spc="-80"/>
              <a:t>To</a:t>
            </a:r>
            <a:r>
              <a:rPr dirty="0" spc="-5"/>
              <a:t> </a:t>
            </a:r>
            <a:r>
              <a:rPr dirty="0" spc="-10"/>
              <a:t>calculate</a:t>
            </a:r>
            <a:r>
              <a:rPr dirty="0" spc="-30"/>
              <a:t> </a:t>
            </a:r>
            <a:r>
              <a:rPr dirty="0" i="1">
                <a:latin typeface="Arial"/>
                <a:cs typeface="Arial"/>
              </a:rPr>
              <a:t>P</a:t>
            </a:r>
            <a:r>
              <a:rPr dirty="0">
                <a:latin typeface="Tahoma"/>
                <a:cs typeface="Tahoma"/>
              </a:rPr>
              <a:t>(</a:t>
            </a:r>
            <a:r>
              <a:rPr dirty="0" i="1">
                <a:latin typeface="Arial"/>
                <a:cs typeface="Arial"/>
              </a:rPr>
              <a:t>B</a:t>
            </a:r>
            <a:r>
              <a:rPr dirty="0">
                <a:latin typeface="Cambria"/>
                <a:cs typeface="Cambria"/>
              </a:rPr>
              <a:t>|</a:t>
            </a:r>
            <a:r>
              <a:rPr dirty="0" i="1">
                <a:latin typeface="Arial"/>
                <a:cs typeface="Arial"/>
              </a:rPr>
              <a:t>A</a:t>
            </a:r>
            <a:r>
              <a:rPr dirty="0">
                <a:latin typeface="Tahoma"/>
                <a:cs typeface="Tahoma"/>
              </a:rPr>
              <a:t>)</a:t>
            </a:r>
            <a:r>
              <a:rPr dirty="0"/>
              <a:t>,</a:t>
            </a:r>
            <a:r>
              <a:rPr dirty="0" spc="-20"/>
              <a:t> </a:t>
            </a:r>
            <a:r>
              <a:rPr dirty="0"/>
              <a:t>we</a:t>
            </a:r>
            <a:r>
              <a:rPr dirty="0" spc="-15"/>
              <a:t> </a:t>
            </a:r>
            <a:r>
              <a:rPr dirty="0"/>
              <a:t>consider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right</a:t>
            </a:r>
            <a:r>
              <a:rPr dirty="0" spc="-15"/>
              <a:t> </a:t>
            </a:r>
            <a:r>
              <a:rPr dirty="0"/>
              <a:t>panel,</a:t>
            </a:r>
            <a:r>
              <a:rPr dirty="0" spc="-20"/>
              <a:t> </a:t>
            </a:r>
            <a:r>
              <a:rPr dirty="0" spc="-10"/>
              <a:t>where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three</a:t>
            </a:r>
            <a:r>
              <a:rPr dirty="0" spc="-15"/>
              <a:t> </a:t>
            </a:r>
            <a:r>
              <a:rPr dirty="0" spc="-10"/>
              <a:t>events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 i="1">
                <a:latin typeface="Arial"/>
                <a:cs typeface="Arial"/>
              </a:rPr>
              <a:t>A</a:t>
            </a:r>
            <a:r>
              <a:rPr dirty="0" spc="-15" i="1">
                <a:latin typeface="Arial"/>
                <a:cs typeface="Arial"/>
              </a:rPr>
              <a:t> </a:t>
            </a:r>
            <a:r>
              <a:rPr dirty="0">
                <a:latin typeface="Cambria"/>
                <a:cs typeface="Cambria"/>
              </a:rPr>
              <a:t>{</a:t>
            </a:r>
            <a:r>
              <a:rPr dirty="0"/>
              <a:t>4</a:t>
            </a:r>
            <a:r>
              <a:rPr dirty="0" i="1">
                <a:latin typeface="Century Gothic"/>
                <a:cs typeface="Century Gothic"/>
              </a:rPr>
              <a:t>,</a:t>
            </a:r>
            <a:r>
              <a:rPr dirty="0" spc="-125" i="1">
                <a:latin typeface="Century Gothic"/>
                <a:cs typeface="Century Gothic"/>
              </a:rPr>
              <a:t> </a:t>
            </a:r>
            <a:r>
              <a:rPr dirty="0" spc="-10"/>
              <a:t>5</a:t>
            </a:r>
            <a:r>
              <a:rPr dirty="0" spc="-10" i="1">
                <a:latin typeface="Century Gothic"/>
                <a:cs typeface="Century Gothic"/>
              </a:rPr>
              <a:t>,</a:t>
            </a:r>
            <a:r>
              <a:rPr dirty="0" spc="-125" i="1">
                <a:latin typeface="Century Gothic"/>
                <a:cs typeface="Century Gothic"/>
              </a:rPr>
              <a:t> </a:t>
            </a:r>
            <a:r>
              <a:rPr dirty="0" spc="55"/>
              <a:t>6</a:t>
            </a:r>
            <a:r>
              <a:rPr dirty="0" spc="55">
                <a:latin typeface="Cambria"/>
                <a:cs typeface="Cambria"/>
              </a:rPr>
              <a:t>}</a:t>
            </a:r>
            <a:r>
              <a:rPr dirty="0" spc="50">
                <a:latin typeface="Cambria"/>
                <a:cs typeface="Cambria"/>
              </a:rPr>
              <a:t> </a:t>
            </a:r>
            <a:r>
              <a:rPr dirty="0"/>
              <a:t>constitute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whole</a:t>
            </a:r>
            <a:r>
              <a:rPr dirty="0" spc="-15"/>
              <a:t> </a:t>
            </a:r>
            <a:r>
              <a:rPr dirty="0" spc="-10"/>
              <a:t>sample </a:t>
            </a:r>
            <a:r>
              <a:rPr dirty="0"/>
              <a:t>space</a:t>
            </a:r>
            <a:r>
              <a:rPr dirty="0" spc="-35"/>
              <a:t> </a:t>
            </a:r>
            <a:r>
              <a:rPr dirty="0"/>
              <a:t>since</a:t>
            </a:r>
            <a:r>
              <a:rPr dirty="0" spc="-35"/>
              <a:t> </a:t>
            </a:r>
            <a:r>
              <a:rPr dirty="0"/>
              <a:t>we</a:t>
            </a:r>
            <a:r>
              <a:rPr dirty="0" spc="-35"/>
              <a:t> </a:t>
            </a:r>
            <a:r>
              <a:rPr dirty="0" spc="-10"/>
              <a:t>have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assume</a:t>
            </a:r>
            <a:r>
              <a:rPr dirty="0" spc="-35"/>
              <a:t> </a:t>
            </a:r>
            <a:r>
              <a:rPr dirty="0"/>
              <a:t>that</a:t>
            </a:r>
            <a:r>
              <a:rPr dirty="0" spc="-30"/>
              <a:t> </a:t>
            </a:r>
            <a:r>
              <a:rPr dirty="0" i="1">
                <a:latin typeface="Arial"/>
                <a:cs typeface="Arial"/>
              </a:rPr>
              <a:t>A</a:t>
            </a:r>
            <a:r>
              <a:rPr dirty="0" spc="-35" i="1">
                <a:latin typeface="Arial"/>
                <a:cs typeface="Arial"/>
              </a:rPr>
              <a:t> </a:t>
            </a:r>
            <a:r>
              <a:rPr dirty="0"/>
              <a:t>has</a:t>
            </a:r>
            <a:r>
              <a:rPr dirty="0" spc="-35"/>
              <a:t> </a:t>
            </a:r>
            <a:r>
              <a:rPr dirty="0" spc="-10"/>
              <a:t>alreday </a:t>
            </a:r>
            <a:r>
              <a:rPr dirty="0"/>
              <a:t>occurred</a:t>
            </a:r>
            <a:r>
              <a:rPr dirty="0" spc="-25"/>
              <a:t> </a:t>
            </a:r>
            <a:r>
              <a:rPr dirty="0"/>
              <a:t>-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other</a:t>
            </a:r>
            <a:r>
              <a:rPr dirty="0" spc="-20"/>
              <a:t> </a:t>
            </a:r>
            <a:r>
              <a:rPr dirty="0" spc="-10"/>
              <a:t>events</a:t>
            </a:r>
            <a:r>
              <a:rPr dirty="0" spc="-25"/>
              <a:t> </a:t>
            </a:r>
            <a:r>
              <a:rPr dirty="0"/>
              <a:t>1,</a:t>
            </a:r>
            <a:r>
              <a:rPr dirty="0" spc="-20"/>
              <a:t> </a:t>
            </a:r>
            <a:r>
              <a:rPr dirty="0"/>
              <a:t>2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3</a:t>
            </a:r>
            <a:r>
              <a:rPr dirty="0" spc="-20"/>
              <a:t> </a:t>
            </a:r>
            <a:r>
              <a:rPr dirty="0"/>
              <a:t>are</a:t>
            </a:r>
            <a:r>
              <a:rPr dirty="0" spc="-25"/>
              <a:t> </a:t>
            </a:r>
            <a:r>
              <a:rPr dirty="0"/>
              <a:t>no</a:t>
            </a:r>
            <a:r>
              <a:rPr dirty="0" spc="-20"/>
              <a:t> </a:t>
            </a:r>
            <a:r>
              <a:rPr dirty="0" spc="-10"/>
              <a:t>longer possible.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2086368"/>
            <a:ext cx="76809" cy="7680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007" y="2468486"/>
            <a:ext cx="76809" cy="76809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Example:</a:t>
            </a:r>
            <a:r>
              <a:rPr dirty="0" spc="240"/>
              <a:t> </a:t>
            </a:r>
            <a:r>
              <a:rPr dirty="0"/>
              <a:t>Conditional</a:t>
            </a:r>
            <a:r>
              <a:rPr dirty="0" spc="120"/>
              <a:t> </a:t>
            </a:r>
            <a:r>
              <a:rPr dirty="0" spc="-10"/>
              <a:t>probability...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360133"/>
            <a:ext cx="76809" cy="7680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98995" y="288238"/>
            <a:ext cx="3687445" cy="20783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38100" marR="283210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Given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partial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knowledge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occurred, </a:t>
            </a:r>
            <a:r>
              <a:rPr dirty="0" sz="1100">
                <a:latin typeface="Arial"/>
                <a:cs typeface="Arial"/>
              </a:rPr>
              <a:t>only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</a:t>
            </a:r>
            <a:r>
              <a:rPr dirty="0" baseline="-13888" sz="1200" i="1">
                <a:latin typeface="Arial"/>
                <a:cs typeface="Arial"/>
              </a:rPr>
              <a:t>A</a:t>
            </a:r>
            <a:r>
              <a:rPr dirty="0" baseline="-13888" sz="1200" spc="179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50">
                <a:latin typeface="Tahoma"/>
                <a:cs typeface="Tahoma"/>
              </a:rPr>
              <a:t> </a:t>
            </a:r>
            <a:r>
              <a:rPr dirty="0" sz="1100">
                <a:latin typeface="Arial"/>
                <a:cs typeface="Arial"/>
              </a:rPr>
              <a:t>3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outcomes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5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>
                <a:latin typeface="Arial"/>
                <a:cs typeface="Arial"/>
              </a:rPr>
              <a:t>4</a:t>
            </a:r>
            <a:r>
              <a:rPr dirty="0" sz="1100" spc="-1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Arial"/>
                <a:cs typeface="Arial"/>
              </a:rPr>
              <a:t>5</a:t>
            </a:r>
            <a:r>
              <a:rPr dirty="0" sz="1100" spc="-1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>
                <a:latin typeface="Arial"/>
                <a:cs typeface="Arial"/>
              </a:rPr>
              <a:t>6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>
                <a:latin typeface="Arial"/>
                <a:cs typeface="Arial"/>
              </a:rPr>
              <a:t>could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have </a:t>
            </a:r>
            <a:r>
              <a:rPr dirty="0" sz="1100" spc="-10">
                <a:latin typeface="Arial"/>
                <a:cs typeface="Arial"/>
              </a:rPr>
              <a:t>occurred.</a:t>
            </a:r>
            <a:endParaRPr sz="1100">
              <a:latin typeface="Arial"/>
              <a:cs typeface="Arial"/>
            </a:endParaRPr>
          </a:p>
          <a:p>
            <a:pPr marL="38100" marR="73660">
              <a:lnSpc>
                <a:spcPct val="102600"/>
              </a:lnSpc>
              <a:spcBef>
                <a:spcPts val="425"/>
              </a:spcBef>
            </a:pPr>
            <a:r>
              <a:rPr dirty="0" sz="1100" spc="-25">
                <a:latin typeface="Arial"/>
                <a:cs typeface="Arial"/>
              </a:rPr>
              <a:t>However,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some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outcomes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 spc="1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among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n</a:t>
            </a:r>
            <a:r>
              <a:rPr dirty="0" baseline="-13888" sz="1200" spc="-37" i="1">
                <a:latin typeface="Arial"/>
                <a:cs typeface="Arial"/>
              </a:rPr>
              <a:t>A</a:t>
            </a:r>
            <a:r>
              <a:rPr dirty="0" baseline="-13888" sz="1200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outcomes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make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 spc="10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occur;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number</a:t>
            </a:r>
            <a:r>
              <a:rPr dirty="0" sz="1100" spc="-35">
                <a:latin typeface="Arial"/>
                <a:cs typeface="Arial"/>
              </a:rPr>
              <a:t> of </a:t>
            </a:r>
            <a:r>
              <a:rPr dirty="0" sz="1100">
                <a:latin typeface="Arial"/>
                <a:cs typeface="Arial"/>
              </a:rPr>
              <a:t>such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outcomes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given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number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outcomes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n</a:t>
            </a:r>
            <a:r>
              <a:rPr dirty="0" baseline="-13888" sz="1200" spc="-30" i="1">
                <a:latin typeface="Arial"/>
                <a:cs typeface="Arial"/>
              </a:rPr>
              <a:t>A∩B</a:t>
            </a:r>
            <a:r>
              <a:rPr dirty="0" baseline="-13888" sz="1200" spc="750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both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i.e.,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A</a:t>
            </a:r>
            <a:r>
              <a:rPr dirty="0" sz="1100" spc="-65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∩</a:t>
            </a:r>
            <a:r>
              <a:rPr dirty="0" sz="1100" spc="-5">
                <a:latin typeface="Cambria"/>
                <a:cs typeface="Cambria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2.</a:t>
            </a:r>
            <a:endParaRPr sz="1100">
              <a:latin typeface="Arial"/>
              <a:cs typeface="Arial"/>
            </a:endParaRPr>
          </a:p>
          <a:p>
            <a:pPr marL="38100" marR="30480">
              <a:lnSpc>
                <a:spcPct val="102600"/>
              </a:lnSpc>
              <a:spcBef>
                <a:spcPts val="425"/>
              </a:spcBef>
            </a:pPr>
            <a:r>
              <a:rPr dirty="0" sz="1100">
                <a:latin typeface="Arial"/>
                <a:cs typeface="Arial"/>
              </a:rPr>
              <a:t>Hence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given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partial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knowledge</a:t>
            </a:r>
            <a:r>
              <a:rPr dirty="0" sz="1100" spc="-20">
                <a:latin typeface="Arial"/>
                <a:cs typeface="Arial"/>
              </a:rPr>
              <a:t> that </a:t>
            </a:r>
            <a:r>
              <a:rPr dirty="0" sz="1100" spc="-10">
                <a:latin typeface="Arial"/>
                <a:cs typeface="Arial"/>
              </a:rPr>
              <a:t>event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occurred,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</a:t>
            </a:r>
            <a:endParaRPr sz="1100">
              <a:latin typeface="Arial"/>
              <a:cs typeface="Arial"/>
            </a:endParaRPr>
          </a:p>
          <a:p>
            <a:pPr marL="816610">
              <a:lnSpc>
                <a:spcPct val="100000"/>
              </a:lnSpc>
              <a:spcBef>
                <a:spcPts val="355"/>
              </a:spcBef>
              <a:tabLst>
                <a:tab pos="1108710" algn="l"/>
                <a:tab pos="1618615" algn="l"/>
                <a:tab pos="2276475" algn="l"/>
              </a:tabLst>
            </a:pP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dirty="0" u="none" sz="1100">
                <a:latin typeface="Arial"/>
                <a:cs typeface="Arial"/>
              </a:rPr>
              <a:t>	</a:t>
            </a:r>
            <a:r>
              <a:rPr dirty="0" u="sng" sz="11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dirty="0" u="sng" baseline="-13888" sz="1200" spc="-3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A∩B</a:t>
            </a:r>
            <a:r>
              <a:rPr dirty="0" u="none" baseline="-13888" sz="1200" i="1">
                <a:latin typeface="Arial"/>
                <a:cs typeface="Arial"/>
              </a:rPr>
              <a:t>	</a:t>
            </a:r>
            <a:r>
              <a:rPr dirty="0" u="sng" sz="1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dirty="0" u="sng" baseline="-13888" sz="1200" spc="-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A∩B</a:t>
            </a:r>
            <a:r>
              <a:rPr dirty="0" u="sng" sz="1100" spc="-10" i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/</a:t>
            </a:r>
            <a:r>
              <a:rPr dirty="0" u="sng" sz="1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dirty="0" u="none" sz="1100" i="1">
                <a:latin typeface="Arial"/>
                <a:cs typeface="Arial"/>
              </a:rPr>
              <a:t>	</a:t>
            </a:r>
            <a:r>
              <a:rPr dirty="0" u="sng" sz="1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(</a:t>
            </a:r>
            <a:r>
              <a:rPr dirty="0" u="sng" sz="1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100" spc="-6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∩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 spc="-2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816610">
              <a:lnSpc>
                <a:spcPct val="100000"/>
              </a:lnSpc>
              <a:spcBef>
                <a:spcPts val="170"/>
              </a:spcBef>
              <a:tabLst>
                <a:tab pos="1456690" algn="l"/>
                <a:tab pos="2115185" algn="l"/>
                <a:tab pos="2402840" algn="l"/>
                <a:tab pos="2846705" algn="l"/>
              </a:tabLst>
            </a:pPr>
            <a:r>
              <a:rPr dirty="0" sz="1100">
                <a:latin typeface="Arial"/>
                <a:cs typeface="Arial"/>
              </a:rPr>
              <a:t>3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baseline="37878" sz="1650">
                <a:latin typeface="Tahoma"/>
                <a:cs typeface="Tahoma"/>
              </a:rPr>
              <a:t>=</a:t>
            </a:r>
            <a:r>
              <a:rPr dirty="0" baseline="37878" sz="1650" spc="247">
                <a:latin typeface="Tahoma"/>
                <a:cs typeface="Tahoma"/>
              </a:rPr>
              <a:t>  </a:t>
            </a:r>
            <a:r>
              <a:rPr dirty="0" sz="1100" spc="-25" i="1">
                <a:latin typeface="Arial"/>
                <a:cs typeface="Arial"/>
              </a:rPr>
              <a:t>n</a:t>
            </a:r>
            <a:r>
              <a:rPr dirty="0" baseline="-13888" sz="1200" spc="-37" i="1">
                <a:latin typeface="Arial"/>
                <a:cs typeface="Arial"/>
              </a:rPr>
              <a:t>A</a:t>
            </a:r>
            <a:r>
              <a:rPr dirty="0" baseline="-13888" sz="1200" i="1">
                <a:latin typeface="Arial"/>
                <a:cs typeface="Arial"/>
              </a:rPr>
              <a:t>	</a:t>
            </a:r>
            <a:r>
              <a:rPr dirty="0" baseline="37878" sz="1650">
                <a:latin typeface="Tahoma"/>
                <a:cs typeface="Tahoma"/>
              </a:rPr>
              <a:t>=</a:t>
            </a:r>
            <a:r>
              <a:rPr dirty="0" baseline="37878" sz="1650" spc="254">
                <a:latin typeface="Tahoma"/>
                <a:cs typeface="Tahoma"/>
              </a:rPr>
              <a:t>  </a:t>
            </a:r>
            <a:r>
              <a:rPr dirty="0" sz="1100" spc="-20" i="1">
                <a:latin typeface="Arial"/>
                <a:cs typeface="Arial"/>
              </a:rPr>
              <a:t>n</a:t>
            </a:r>
            <a:r>
              <a:rPr dirty="0" baseline="-13888" sz="1200" spc="-30" i="1">
                <a:latin typeface="Arial"/>
                <a:cs typeface="Arial"/>
              </a:rPr>
              <a:t>A</a:t>
            </a:r>
            <a:r>
              <a:rPr dirty="0" sz="1100" spc="-20" i="1">
                <a:latin typeface="Century Gothic"/>
                <a:cs typeface="Century Gothic"/>
              </a:rPr>
              <a:t>/</a:t>
            </a:r>
            <a:r>
              <a:rPr dirty="0" sz="1100" spc="-20" i="1">
                <a:latin typeface="Arial"/>
                <a:cs typeface="Arial"/>
              </a:rPr>
              <a:t>n</a:t>
            </a:r>
            <a:r>
              <a:rPr dirty="0" sz="1100" i="1">
                <a:latin typeface="Arial"/>
                <a:cs typeface="Arial"/>
              </a:rPr>
              <a:t>	</a:t>
            </a:r>
            <a:r>
              <a:rPr dirty="0" baseline="37878" sz="1650" spc="-75">
                <a:latin typeface="Tahoma"/>
                <a:cs typeface="Tahoma"/>
              </a:rPr>
              <a:t>=</a:t>
            </a:r>
            <a:r>
              <a:rPr dirty="0" baseline="37878" sz="1650">
                <a:latin typeface="Tahoma"/>
                <a:cs typeface="Tahoma"/>
              </a:rPr>
              <a:t>	</a:t>
            </a:r>
            <a:r>
              <a:rPr dirty="0" sz="1100" spc="-20" i="1">
                <a:latin typeface="Arial"/>
                <a:cs typeface="Arial"/>
              </a:rPr>
              <a:t>P</a:t>
            </a:r>
            <a:r>
              <a:rPr dirty="0" sz="1100" spc="-20">
                <a:latin typeface="Tahoma"/>
                <a:cs typeface="Tahoma"/>
              </a:rPr>
              <a:t>(</a:t>
            </a:r>
            <a:r>
              <a:rPr dirty="0" sz="1100" spc="-20" i="1">
                <a:latin typeface="Arial"/>
                <a:cs typeface="Arial"/>
              </a:rPr>
              <a:t>A</a:t>
            </a:r>
            <a:r>
              <a:rPr dirty="0" sz="1100" spc="-20">
                <a:latin typeface="Tahoma"/>
                <a:cs typeface="Tahoma"/>
              </a:rPr>
              <a:t>)</a:t>
            </a:r>
            <a:r>
              <a:rPr dirty="0" sz="1100">
                <a:latin typeface="Tahoma"/>
                <a:cs typeface="Tahoma"/>
              </a:rPr>
              <a:t>	</a:t>
            </a:r>
            <a:r>
              <a:rPr dirty="0" baseline="37878" sz="1650" spc="-75" i="1">
                <a:latin typeface="Century Gothic"/>
                <a:cs typeface="Century Gothic"/>
              </a:rPr>
              <a:t>.</a:t>
            </a:r>
            <a:endParaRPr baseline="37878" sz="1650">
              <a:latin typeface="Century Gothic"/>
              <a:cs typeface="Century Gothic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930186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1672310"/>
            <a:ext cx="76809" cy="7680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2616885"/>
            <a:ext cx="76809" cy="7680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98995" y="2544977"/>
            <a:ext cx="358140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Arial"/>
                <a:cs typeface="Arial"/>
              </a:rPr>
              <a:t>Hence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6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45">
                <a:latin typeface="Tahoma"/>
                <a:cs typeface="Tahoma"/>
              </a:rPr>
              <a:t> </a:t>
            </a:r>
            <a:r>
              <a:rPr dirty="0" u="sng" baseline="31250" sz="12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dirty="0" u="none" baseline="31250" sz="1200" spc="-157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,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which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is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often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interpreted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24395" y="2630079"/>
            <a:ext cx="3589020" cy="676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16205">
              <a:lnSpc>
                <a:spcPts val="819"/>
              </a:lnSpc>
              <a:spcBef>
                <a:spcPts val="95"/>
              </a:spcBef>
            </a:pPr>
            <a:r>
              <a:rPr dirty="0" sz="800" spc="-5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1180"/>
              </a:lnSpc>
            </a:pP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posterior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 spc="30" i="1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given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42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additional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knowledge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already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occurred</a:t>
            </a:r>
            <a:r>
              <a:rPr dirty="0" sz="1100" spc="-25">
                <a:latin typeface="Arial"/>
                <a:cs typeface="Arial"/>
              </a:rPr>
              <a:t> has </a:t>
            </a:r>
            <a:r>
              <a:rPr dirty="0" sz="1100">
                <a:latin typeface="Arial"/>
                <a:cs typeface="Arial"/>
              </a:rPr>
              <a:t>helped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revise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i="1">
                <a:latin typeface="Century Gothic"/>
                <a:cs typeface="Century Gothic"/>
              </a:rPr>
              <a:t>/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</a:t>
            </a:r>
            <a:r>
              <a:rPr dirty="0" sz="1100" spc="-20" i="1">
                <a:latin typeface="Century Gothic"/>
                <a:cs typeface="Century Gothic"/>
              </a:rPr>
              <a:t>/</a:t>
            </a:r>
            <a:r>
              <a:rPr dirty="0" sz="1100" spc="-20">
                <a:latin typeface="Arial"/>
                <a:cs typeface="Arial"/>
              </a:rPr>
              <a:t>3.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007" y="3014865"/>
            <a:ext cx="76809" cy="76809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4302752" y="3325931"/>
            <a:ext cx="138430" cy="15303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25" b="1">
                <a:latin typeface="Arial"/>
                <a:cs typeface="Arial"/>
              </a:rPr>
              <a:t>17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Practical</a:t>
            </a:r>
            <a:r>
              <a:rPr dirty="0" spc="95"/>
              <a:t> </a:t>
            </a:r>
            <a:r>
              <a:rPr dirty="0"/>
              <a:t>(phone)</a:t>
            </a:r>
            <a:r>
              <a:rPr dirty="0" spc="100"/>
              <a:t> </a:t>
            </a:r>
            <a:r>
              <a:rPr dirty="0" spc="-10"/>
              <a:t>problem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381482"/>
            <a:ext cx="76809" cy="7680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770674"/>
            <a:ext cx="76809" cy="7680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1159853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1549031"/>
            <a:ext cx="76809" cy="7680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007" y="2110295"/>
            <a:ext cx="76809" cy="76809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359994" y="2608122"/>
            <a:ext cx="3072765" cy="0"/>
          </a:xfrm>
          <a:custGeom>
            <a:avLst/>
            <a:gdLst/>
            <a:ahLst/>
            <a:cxnLst/>
            <a:rect l="l" t="t" r="r" b="b"/>
            <a:pathLst>
              <a:path w="3072765" h="0">
                <a:moveTo>
                  <a:pt x="0" y="0"/>
                </a:moveTo>
                <a:lnTo>
                  <a:pt x="307242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410514" y="309586"/>
            <a:ext cx="3860800" cy="2462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26060">
              <a:lnSpc>
                <a:spcPct val="100000"/>
              </a:lnSpc>
              <a:spcBef>
                <a:spcPts val="90"/>
              </a:spcBef>
            </a:pPr>
            <a:r>
              <a:rPr dirty="0" sz="1100" spc="175">
                <a:latin typeface="Cambria"/>
                <a:cs typeface="Cambria"/>
              </a:rPr>
              <a:t>♡</a:t>
            </a:r>
            <a:r>
              <a:rPr dirty="0" sz="1100" spc="35">
                <a:latin typeface="Cambria"/>
                <a:cs typeface="Cambria"/>
              </a:rPr>
              <a:t> </a:t>
            </a:r>
            <a:r>
              <a:rPr dirty="0" sz="1100">
                <a:latin typeface="Arial"/>
                <a:cs typeface="Arial"/>
              </a:rPr>
              <a:t>3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manufacturing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companies: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baseline="-13888" sz="1200" spc="157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Pale,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baseline="-13888" sz="12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B</a:t>
            </a:r>
            <a:r>
              <a:rPr dirty="0" baseline="-13888" sz="1200" spc="-37">
                <a:latin typeface="Arial"/>
                <a:cs typeface="Arial"/>
              </a:rPr>
              <a:t>3</a:t>
            </a:r>
            <a:endParaRPr baseline="-13888" sz="1200">
              <a:latin typeface="Arial"/>
              <a:cs typeface="Arial"/>
            </a:endParaRPr>
          </a:p>
          <a:p>
            <a:pPr marL="226060">
              <a:lnSpc>
                <a:spcPct val="100000"/>
              </a:lnSpc>
              <a:spcBef>
                <a:spcPts val="35"/>
              </a:spcBef>
            </a:pPr>
            <a:r>
              <a:rPr dirty="0" sz="1100" spc="-10">
                <a:latin typeface="Arial"/>
                <a:cs typeface="Arial"/>
              </a:rPr>
              <a:t>Windows.</a:t>
            </a:r>
            <a:endParaRPr sz="1100">
              <a:latin typeface="Arial"/>
              <a:cs typeface="Arial"/>
            </a:endParaRPr>
          </a:p>
          <a:p>
            <a:pPr marL="226060" marR="503555">
              <a:lnSpc>
                <a:spcPct val="102600"/>
              </a:lnSpc>
              <a:spcBef>
                <a:spcPts val="355"/>
              </a:spcBef>
            </a:pP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shares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respectively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30 </a:t>
            </a:r>
            <a:r>
              <a:rPr dirty="0" sz="1100" spc="-10">
                <a:latin typeface="Arial"/>
                <a:cs typeface="Arial"/>
              </a:rPr>
              <a:t>percent.</a:t>
            </a:r>
            <a:endParaRPr sz="1100">
              <a:latin typeface="Arial"/>
              <a:cs typeface="Arial"/>
            </a:endParaRPr>
          </a:p>
          <a:p>
            <a:pPr marL="226060" marR="17780">
              <a:lnSpc>
                <a:spcPct val="102699"/>
              </a:lnSpc>
              <a:spcBef>
                <a:spcPts val="355"/>
              </a:spcBef>
            </a:pPr>
            <a:r>
              <a:rPr dirty="0" sz="1100" spc="-10">
                <a:latin typeface="Arial"/>
                <a:cs typeface="Arial"/>
              </a:rPr>
              <a:t>Suppose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also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respectively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8,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percent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their </a:t>
            </a:r>
            <a:r>
              <a:rPr dirty="0" sz="1100">
                <a:latin typeface="Arial"/>
                <a:cs typeface="Arial"/>
              </a:rPr>
              <a:t>phones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become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faulty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within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marL="226060" marR="99060">
              <a:lnSpc>
                <a:spcPct val="102600"/>
              </a:lnSpc>
              <a:spcBef>
                <a:spcPts val="355"/>
              </a:spcBef>
            </a:pPr>
            <a:r>
              <a:rPr dirty="0" sz="1100" b="1">
                <a:latin typeface="Arial"/>
                <a:cs typeface="Arial"/>
              </a:rPr>
              <a:t>Q1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phone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randomly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(ignoring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manufacturer), </a:t>
            </a:r>
            <a:r>
              <a:rPr dirty="0" sz="1100">
                <a:latin typeface="Arial"/>
                <a:cs typeface="Arial"/>
              </a:rPr>
              <a:t>what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phone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develop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fault </a:t>
            </a:r>
            <a:r>
              <a:rPr dirty="0" sz="1100">
                <a:latin typeface="Arial"/>
                <a:cs typeface="Arial"/>
              </a:rPr>
              <a:t>within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year?</a:t>
            </a:r>
            <a:endParaRPr sz="1100">
              <a:latin typeface="Arial"/>
              <a:cs typeface="Arial"/>
            </a:endParaRPr>
          </a:p>
          <a:p>
            <a:pPr algn="just" marL="226060" marR="163830">
              <a:lnSpc>
                <a:spcPct val="102600"/>
              </a:lnSpc>
              <a:spcBef>
                <a:spcPts val="355"/>
              </a:spcBef>
            </a:pPr>
            <a:r>
              <a:rPr dirty="0" sz="1100" b="1">
                <a:latin typeface="Arial"/>
                <a:cs typeface="Arial"/>
              </a:rPr>
              <a:t>Q2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Suppose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phone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bought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developed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fault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made</a:t>
            </a:r>
            <a:r>
              <a:rPr dirty="0" sz="1100" spc="-25">
                <a:latin typeface="Arial"/>
                <a:cs typeface="Arial"/>
              </a:rPr>
              <a:t> by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baseline="-13888" sz="1200" spc="1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Pale?Summary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table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information:</a:t>
            </a:r>
            <a:endParaRPr sz="1100">
              <a:latin typeface="Arial"/>
              <a:cs typeface="Arial"/>
            </a:endParaRPr>
          </a:p>
          <a:p>
            <a:pPr algn="just" marL="25400">
              <a:lnSpc>
                <a:spcPct val="100000"/>
              </a:lnSpc>
              <a:spcBef>
                <a:spcPts val="229"/>
              </a:spcBef>
            </a:pPr>
            <a:r>
              <a:rPr dirty="0" sz="1100">
                <a:latin typeface="Arial"/>
                <a:cs typeface="Arial"/>
              </a:rPr>
              <a:t>Company</a:t>
            </a:r>
            <a:r>
              <a:rPr dirty="0" sz="1100" spc="475">
                <a:latin typeface="Arial"/>
                <a:cs typeface="Arial"/>
              </a:rPr>
              <a:t>   </a:t>
            </a:r>
            <a:r>
              <a:rPr dirty="0" sz="1100">
                <a:latin typeface="Arial"/>
                <a:cs typeface="Arial"/>
              </a:rPr>
              <a:t>Market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share</a:t>
            </a:r>
            <a:r>
              <a:rPr dirty="0" sz="1100" spc="260">
                <a:latin typeface="Arial"/>
                <a:cs typeface="Arial"/>
              </a:rPr>
              <a:t>  </a:t>
            </a:r>
            <a:r>
              <a:rPr dirty="0" sz="1100" spc="-10">
                <a:latin typeface="Arial"/>
                <a:cs typeface="Arial"/>
              </a:rPr>
              <a:t>Percent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defective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18</a:t>
            </a:fld>
          </a:p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359994" y="2785262"/>
          <a:ext cx="3148965" cy="520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5510"/>
                <a:gridCol w="694690"/>
                <a:gridCol w="1473200"/>
              </a:tblGrid>
              <a:tr h="168910"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B</a:t>
                      </a:r>
                      <a:r>
                        <a:rPr dirty="0" baseline="-13888" sz="1200"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-13888" sz="1200" spc="15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Pale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119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75565">
                        <a:lnSpc>
                          <a:spcPts val="121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B</a:t>
                      </a:r>
                      <a:r>
                        <a:rPr dirty="0" baseline="-13888" sz="1200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-13888" sz="1200" spc="15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Sung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1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121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8%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75565">
                        <a:lnSpc>
                          <a:spcPts val="1210"/>
                        </a:lnSpc>
                      </a:pPr>
                      <a:r>
                        <a:rPr dirty="0" sz="1100" i="1">
                          <a:latin typeface="Arial"/>
                          <a:cs typeface="Arial"/>
                        </a:rPr>
                        <a:t>B</a:t>
                      </a:r>
                      <a:r>
                        <a:rPr dirty="0" baseline="-13888" sz="1200"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-13888" sz="1200" spc="15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Windows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21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121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A</a:t>
            </a:r>
            <a:r>
              <a:rPr dirty="0" spc="70"/>
              <a:t> </a:t>
            </a:r>
            <a:r>
              <a:rPr dirty="0"/>
              <a:t>partition</a:t>
            </a:r>
            <a:r>
              <a:rPr dirty="0" spc="70"/>
              <a:t> </a:t>
            </a:r>
            <a:r>
              <a:rPr dirty="0"/>
              <a:t>of</a:t>
            </a:r>
            <a:r>
              <a:rPr dirty="0" spc="75"/>
              <a:t> </a:t>
            </a:r>
            <a:r>
              <a:rPr dirty="0"/>
              <a:t>the</a:t>
            </a:r>
            <a:r>
              <a:rPr dirty="0" spc="70"/>
              <a:t> </a:t>
            </a:r>
            <a:r>
              <a:rPr dirty="0"/>
              <a:t>sample</a:t>
            </a:r>
            <a:r>
              <a:rPr dirty="0" spc="75"/>
              <a:t> </a:t>
            </a:r>
            <a:r>
              <a:rPr dirty="0"/>
              <a:t>space,</a:t>
            </a:r>
            <a:r>
              <a:rPr dirty="0" spc="70"/>
              <a:t> </a:t>
            </a:r>
            <a:r>
              <a:rPr dirty="0" spc="-50" i="1">
                <a:latin typeface="Arial"/>
                <a:cs typeface="Arial"/>
              </a:rPr>
              <a:t>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367309"/>
            <a:ext cx="76809" cy="7680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11695" y="295400"/>
            <a:ext cx="3562985" cy="90805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25400" marR="66675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Let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 i="1">
                <a:latin typeface="Arial"/>
                <a:cs typeface="Arial"/>
              </a:rPr>
              <a:t>k</a:t>
            </a:r>
            <a:r>
              <a:rPr dirty="0" baseline="-13888" sz="1200" spc="284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denote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mutually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exclusive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(cannot </a:t>
            </a:r>
            <a:r>
              <a:rPr dirty="0" sz="1100">
                <a:latin typeface="Arial"/>
                <a:cs typeface="Arial"/>
              </a:rPr>
              <a:t>occur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together)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exhaustive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(fill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whole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space) events.</a:t>
            </a:r>
            <a:endParaRPr sz="1100">
              <a:latin typeface="Arial"/>
              <a:cs typeface="Arial"/>
            </a:endParaRPr>
          </a:p>
          <a:p>
            <a:pPr marL="25400" marR="17780">
              <a:lnSpc>
                <a:spcPct val="102600"/>
              </a:lnSpc>
              <a:spcBef>
                <a:spcPts val="220"/>
              </a:spcBef>
            </a:pP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disjoint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events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together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make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whole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sample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space,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S</a:t>
            </a:r>
            <a:r>
              <a:rPr dirty="0" sz="1100" spc="-2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911542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4308" y="1350924"/>
            <a:ext cx="1228951" cy="115805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7644" y="1384873"/>
            <a:ext cx="1181820" cy="111363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21894" y="2680848"/>
            <a:ext cx="3964304" cy="48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3333B2"/>
                </a:solidFill>
                <a:latin typeface="Arial"/>
                <a:cs typeface="Arial"/>
              </a:rPr>
              <a:t>Figure:</a:t>
            </a:r>
            <a:r>
              <a:rPr dirty="0" sz="1000" spc="-1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left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figure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shows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mutually</a:t>
            </a:r>
            <a:r>
              <a:rPr dirty="0" sz="1000" spc="-10">
                <a:latin typeface="Arial"/>
                <a:cs typeface="Arial"/>
              </a:rPr>
              <a:t> exclusive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0">
                <a:latin typeface="Arial"/>
                <a:cs typeface="Arial"/>
              </a:rPr>
              <a:t> exhaustive events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B</a:t>
            </a:r>
            <a:r>
              <a:rPr dirty="0" baseline="-11904" sz="1050">
                <a:latin typeface="Arial"/>
                <a:cs typeface="Arial"/>
              </a:rPr>
              <a:t>1</a:t>
            </a:r>
            <a:r>
              <a:rPr dirty="0" sz="1000" i="1">
                <a:latin typeface="Century Gothic"/>
                <a:cs typeface="Century Gothic"/>
              </a:rPr>
              <a:t>,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i="1">
                <a:latin typeface="Century Gothic"/>
                <a:cs typeface="Century Gothic"/>
              </a:rPr>
              <a:t>.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i="1">
                <a:latin typeface="Century Gothic"/>
                <a:cs typeface="Century Gothic"/>
              </a:rPr>
              <a:t>.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i="1">
                <a:latin typeface="Century Gothic"/>
                <a:cs typeface="Century Gothic"/>
              </a:rPr>
              <a:t>.</a:t>
            </a:r>
            <a:r>
              <a:rPr dirty="0" sz="1000" spc="-110" i="1">
                <a:latin typeface="Century Gothic"/>
                <a:cs typeface="Century Gothic"/>
              </a:rPr>
              <a:t> </a:t>
            </a:r>
            <a:r>
              <a:rPr dirty="0" sz="1000" i="1">
                <a:latin typeface="Century Gothic"/>
                <a:cs typeface="Century Gothic"/>
              </a:rPr>
              <a:t>,</a:t>
            </a:r>
            <a:r>
              <a:rPr dirty="0" sz="1000" spc="-114" i="1">
                <a:latin typeface="Century Gothic"/>
                <a:cs typeface="Century Gothic"/>
              </a:rPr>
              <a:t> </a:t>
            </a:r>
            <a:r>
              <a:rPr dirty="0" sz="1000" i="1">
                <a:latin typeface="Arial"/>
                <a:cs typeface="Arial"/>
              </a:rPr>
              <a:t>B</a:t>
            </a:r>
            <a:r>
              <a:rPr dirty="0" baseline="-11904" sz="1050">
                <a:latin typeface="Arial"/>
                <a:cs typeface="Arial"/>
              </a:rPr>
              <a:t>7</a:t>
            </a:r>
            <a:r>
              <a:rPr dirty="0" baseline="-11904" sz="1050" spc="187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(they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form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partition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sample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space);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0">
                <a:latin typeface="Arial"/>
                <a:cs typeface="Arial"/>
              </a:rPr>
              <a:t> right </a:t>
            </a:r>
            <a:r>
              <a:rPr dirty="0" sz="1000">
                <a:latin typeface="Arial"/>
                <a:cs typeface="Arial"/>
              </a:rPr>
              <a:t>figure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shows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possible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new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event</a:t>
            </a:r>
            <a:r>
              <a:rPr dirty="0" sz="1000" spc="-25">
                <a:latin typeface="Arial"/>
                <a:cs typeface="Arial"/>
              </a:rPr>
              <a:t> 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08060" cy="2752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Plan</a:t>
            </a:r>
            <a:r>
              <a:rPr dirty="0" spc="40"/>
              <a:t> </a:t>
            </a:r>
            <a:r>
              <a:rPr dirty="0"/>
              <a:t>of</a:t>
            </a:r>
            <a:r>
              <a:rPr dirty="0" spc="45"/>
              <a:t> </a:t>
            </a:r>
            <a:r>
              <a:rPr dirty="0"/>
              <a:t>the</a:t>
            </a:r>
            <a:r>
              <a:rPr dirty="0" spc="45"/>
              <a:t> </a:t>
            </a:r>
            <a:r>
              <a:rPr dirty="0" spc="-10"/>
              <a:t>presentation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155" y="628484"/>
            <a:ext cx="134416" cy="13441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61556" y="627931"/>
            <a:ext cx="679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4395" y="566470"/>
            <a:ext cx="3521710" cy="102933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100">
                <a:latin typeface="Arial"/>
                <a:cs typeface="Arial"/>
              </a:rPr>
              <a:t>Introduction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nature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statistics:</a:t>
            </a:r>
            <a:endParaRPr sz="1100">
              <a:latin typeface="Arial"/>
              <a:cs typeface="Arial"/>
            </a:endParaRPr>
          </a:p>
          <a:p>
            <a:pPr marL="288290" indent="-131445">
              <a:lnSpc>
                <a:spcPct val="100000"/>
              </a:lnSpc>
              <a:spcBef>
                <a:spcPts val="175"/>
              </a:spcBef>
              <a:buClr>
                <a:srgbClr val="3333B2"/>
              </a:buClr>
              <a:buAutoNum type="romanLcPeriod"/>
              <a:tabLst>
                <a:tab pos="288290" algn="l"/>
              </a:tabLst>
            </a:pPr>
            <a:r>
              <a:rPr dirty="0" sz="1000">
                <a:latin typeface="Arial"/>
                <a:cs typeface="Arial"/>
              </a:rPr>
              <a:t>Definition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statistics.</a:t>
            </a:r>
            <a:endParaRPr sz="1000">
              <a:latin typeface="Arial"/>
              <a:cs typeface="Arial"/>
            </a:endParaRPr>
          </a:p>
          <a:p>
            <a:pPr marL="287655" marR="292100" indent="-158750">
              <a:lnSpc>
                <a:spcPct val="100000"/>
              </a:lnSpc>
              <a:spcBef>
                <a:spcPts val="114"/>
              </a:spcBef>
              <a:buClr>
                <a:srgbClr val="3333B2"/>
              </a:buClr>
              <a:buAutoNum type="romanLcPeriod"/>
              <a:tabLst>
                <a:tab pos="289560" algn="l"/>
              </a:tabLst>
            </a:pPr>
            <a:r>
              <a:rPr dirty="0" sz="1000">
                <a:latin typeface="Arial"/>
                <a:cs typeface="Arial"/>
              </a:rPr>
              <a:t>Why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should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bother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learning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statistics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statistical 	methods?</a:t>
            </a:r>
            <a:endParaRPr sz="1000">
              <a:latin typeface="Arial"/>
              <a:cs typeface="Arial"/>
            </a:endParaRPr>
          </a:p>
          <a:p>
            <a:pPr marL="287655" marR="5080" indent="-187325">
              <a:lnSpc>
                <a:spcPct val="100000"/>
              </a:lnSpc>
              <a:spcBef>
                <a:spcPts val="110"/>
              </a:spcBef>
              <a:buClr>
                <a:srgbClr val="3333B2"/>
              </a:buClr>
              <a:buAutoNum type="romanLcPeriod"/>
              <a:tabLst>
                <a:tab pos="289560" algn="l"/>
              </a:tabLst>
            </a:pPr>
            <a:r>
              <a:rPr dirty="0" sz="1000">
                <a:latin typeface="Arial"/>
                <a:cs typeface="Arial"/>
              </a:rPr>
              <a:t>Interesting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excerpts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book,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Arial"/>
                <a:cs typeface="Arial"/>
              </a:rPr>
              <a:t>Statistics</a:t>
            </a:r>
            <a:r>
              <a:rPr dirty="0" sz="1000" spc="-1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dirty="0" sz="1000" spc="-20" i="1">
                <a:solidFill>
                  <a:srgbClr val="0000FF"/>
                </a:solidFill>
                <a:latin typeface="Arial"/>
                <a:cs typeface="Arial"/>
              </a:rPr>
              <a:t> Truth </a:t>
            </a:r>
            <a:r>
              <a:rPr dirty="0" sz="1000" spc="-25">
                <a:latin typeface="Arial"/>
                <a:cs typeface="Arial"/>
              </a:rPr>
              <a:t>by </a:t>
            </a:r>
            <a:r>
              <a:rPr dirty="0" sz="1000" spc="-25">
                <a:latin typeface="Arial"/>
                <a:cs typeface="Arial"/>
              </a:rPr>
              <a:t>	</a:t>
            </a:r>
            <a:r>
              <a:rPr dirty="0" sz="1000">
                <a:latin typeface="Arial"/>
                <a:cs typeface="Arial"/>
              </a:rPr>
              <a:t>Prof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Rao.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155" y="1736356"/>
            <a:ext cx="134416" cy="13441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61556" y="1735803"/>
            <a:ext cx="679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24395" y="1674329"/>
            <a:ext cx="3515995" cy="122682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100" spc="-10">
                <a:latin typeface="Arial"/>
                <a:cs typeface="Arial"/>
              </a:rPr>
              <a:t>Examples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statistical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ideas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everyday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life:</a:t>
            </a:r>
            <a:endParaRPr sz="1100">
              <a:latin typeface="Arial"/>
              <a:cs typeface="Arial"/>
            </a:endParaRPr>
          </a:p>
          <a:p>
            <a:pPr marL="288290" indent="-131445">
              <a:lnSpc>
                <a:spcPct val="100000"/>
              </a:lnSpc>
              <a:spcBef>
                <a:spcPts val="175"/>
              </a:spcBef>
              <a:buClr>
                <a:srgbClr val="3333B2"/>
              </a:buClr>
              <a:buAutoNum type="romanLcPeriod"/>
              <a:tabLst>
                <a:tab pos="288290" algn="l"/>
              </a:tabLst>
            </a:pPr>
            <a:r>
              <a:rPr dirty="0" sz="1000">
                <a:latin typeface="Arial"/>
                <a:cs typeface="Arial"/>
              </a:rPr>
              <a:t>Winning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national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lottery,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playing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Monty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Hall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game.</a:t>
            </a:r>
            <a:endParaRPr sz="1000">
              <a:latin typeface="Arial"/>
              <a:cs typeface="Arial"/>
            </a:endParaRPr>
          </a:p>
          <a:p>
            <a:pPr marL="287655" marR="203835" indent="-158750">
              <a:lnSpc>
                <a:spcPct val="100000"/>
              </a:lnSpc>
              <a:spcBef>
                <a:spcPts val="595"/>
              </a:spcBef>
              <a:buClr>
                <a:srgbClr val="3333B2"/>
              </a:buClr>
              <a:buAutoNum type="romanLcPeriod"/>
              <a:tabLst>
                <a:tab pos="289560" algn="l"/>
              </a:tabLst>
            </a:pPr>
            <a:r>
              <a:rPr dirty="0" sz="1000">
                <a:latin typeface="Arial"/>
                <a:cs typeface="Arial"/>
              </a:rPr>
              <a:t>Probability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r>
              <a:rPr dirty="0" sz="10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given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00FF"/>
                </a:solidFill>
                <a:latin typeface="Arial"/>
                <a:cs typeface="Arial"/>
              </a:rPr>
              <a:t>symptom</a:t>
            </a:r>
            <a:r>
              <a:rPr dirty="0" sz="10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using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Bayes </a:t>
            </a:r>
            <a:r>
              <a:rPr dirty="0" sz="1000" spc="-20">
                <a:latin typeface="Arial"/>
                <a:cs typeface="Arial"/>
              </a:rPr>
              <a:t>	</a:t>
            </a:r>
            <a:r>
              <a:rPr dirty="0" sz="1000" spc="-10">
                <a:latin typeface="Arial"/>
                <a:cs typeface="Arial"/>
              </a:rPr>
              <a:t>theorem.</a:t>
            </a:r>
            <a:endParaRPr sz="1000">
              <a:latin typeface="Arial"/>
              <a:cs typeface="Arial"/>
            </a:endParaRPr>
          </a:p>
          <a:p>
            <a:pPr marL="288290" indent="-187325">
              <a:lnSpc>
                <a:spcPct val="100000"/>
              </a:lnSpc>
              <a:spcBef>
                <a:spcPts val="590"/>
              </a:spcBef>
              <a:buClr>
                <a:srgbClr val="3333B2"/>
              </a:buClr>
              <a:buAutoNum type="romanLcPeriod"/>
              <a:tabLst>
                <a:tab pos="288290" algn="l"/>
              </a:tabLst>
            </a:pPr>
            <a:r>
              <a:rPr dirty="0" sz="1000">
                <a:latin typeface="Arial"/>
                <a:cs typeface="Arial"/>
              </a:rPr>
              <a:t>Statistics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catches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serial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killer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British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GP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Harold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Shipman.</a:t>
            </a:r>
            <a:endParaRPr sz="1000">
              <a:latin typeface="Arial"/>
              <a:cs typeface="Arial"/>
            </a:endParaRPr>
          </a:p>
          <a:p>
            <a:pPr marL="287655" indent="-184150">
              <a:lnSpc>
                <a:spcPct val="100000"/>
              </a:lnSpc>
              <a:spcBef>
                <a:spcPts val="590"/>
              </a:spcBef>
              <a:buClr>
                <a:srgbClr val="3333B2"/>
              </a:buClr>
              <a:buAutoNum type="romanLcPeriod"/>
              <a:tabLst>
                <a:tab pos="287655" algn="l"/>
              </a:tabLst>
            </a:pPr>
            <a:r>
              <a:rPr dirty="0" sz="1000">
                <a:latin typeface="Arial"/>
                <a:cs typeface="Arial"/>
              </a:rPr>
              <a:t>Disease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mapping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cancer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rates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NHS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health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boards.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Total</a:t>
            </a:r>
            <a:r>
              <a:rPr dirty="0" spc="40"/>
              <a:t> </a:t>
            </a:r>
            <a:r>
              <a:rPr dirty="0"/>
              <a:t>probability</a:t>
            </a:r>
            <a:r>
              <a:rPr dirty="0" spc="40"/>
              <a:t> </a:t>
            </a:r>
            <a:r>
              <a:rPr dirty="0" spc="-10"/>
              <a:t>formula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381673"/>
            <a:ext cx="76809" cy="7680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771080"/>
            <a:ext cx="76809" cy="7680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988415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1960689"/>
            <a:ext cx="76809" cy="7680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09194" y="309764"/>
            <a:ext cx="4064000" cy="28860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2766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Arial"/>
                <a:cs typeface="Arial"/>
              </a:rPr>
              <a:t>Let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sz="110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 i="1">
                <a:latin typeface="Arial"/>
                <a:cs typeface="Arial"/>
              </a:rPr>
              <a:t>k</a:t>
            </a:r>
            <a:r>
              <a:rPr dirty="0" baseline="-13888" sz="1200" spc="31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mutually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exclusive,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i.e.</a:t>
            </a:r>
            <a:endParaRPr sz="1100">
              <a:latin typeface="Arial"/>
              <a:cs typeface="Arial"/>
            </a:endParaRPr>
          </a:p>
          <a:p>
            <a:pPr marL="327660">
              <a:lnSpc>
                <a:spcPct val="100000"/>
              </a:lnSpc>
              <a:spcBef>
                <a:spcPts val="35"/>
              </a:spcBef>
            </a:pP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 i="1">
                <a:latin typeface="Arial"/>
                <a:cs typeface="Arial"/>
              </a:rPr>
              <a:t>i</a:t>
            </a:r>
            <a:r>
              <a:rPr dirty="0" baseline="-13888" sz="1200" spc="187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∩</a:t>
            </a:r>
            <a:r>
              <a:rPr dirty="0" sz="1100" spc="-10">
                <a:latin typeface="Cambria"/>
                <a:cs typeface="Cambria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 i="1">
                <a:latin typeface="Arial"/>
                <a:cs typeface="Arial"/>
              </a:rPr>
              <a:t>j</a:t>
            </a:r>
            <a:r>
              <a:rPr dirty="0" baseline="-13888" sz="1200" spc="270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50">
                <a:latin typeface="Tahoma"/>
                <a:cs typeface="Tahoma"/>
              </a:rPr>
              <a:t> </a:t>
            </a:r>
            <a:r>
              <a:rPr dirty="0" sz="1100">
                <a:latin typeface="Cambria"/>
                <a:cs typeface="Cambria"/>
              </a:rPr>
              <a:t>∅</a:t>
            </a:r>
            <a:r>
              <a:rPr dirty="0" sz="1100" spc="325">
                <a:latin typeface="Cambria"/>
                <a:cs typeface="Cambria"/>
              </a:rPr>
              <a:t> </a:t>
            </a:r>
            <a:r>
              <a:rPr dirty="0" sz="1100">
                <a:latin typeface="Book Antiqua"/>
                <a:cs typeface="Book Antiqua"/>
              </a:rPr>
              <a:t>for</a:t>
            </a:r>
            <a:r>
              <a:rPr dirty="0" sz="1100" spc="15">
                <a:latin typeface="Book Antiqua"/>
                <a:cs typeface="Book Antiqua"/>
              </a:rPr>
              <a:t> </a:t>
            </a:r>
            <a:r>
              <a:rPr dirty="0" sz="1100">
                <a:latin typeface="Book Antiqua"/>
                <a:cs typeface="Book Antiqua"/>
              </a:rPr>
              <a:t>all</a:t>
            </a:r>
            <a:r>
              <a:rPr dirty="0" sz="1100" spc="10">
                <a:latin typeface="Book Antiqua"/>
                <a:cs typeface="Book Antiqua"/>
              </a:rPr>
              <a:t> 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229">
                <a:latin typeface="Cambria"/>
                <a:cs typeface="Cambria"/>
              </a:rPr>
              <a:t>≤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 i="1">
                <a:latin typeface="Arial"/>
                <a:cs typeface="Arial"/>
              </a:rPr>
              <a:t>i</a:t>
            </a:r>
            <a:r>
              <a:rPr dirty="0" sz="1100" spc="75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̸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55">
                <a:latin typeface="Tahoma"/>
                <a:cs typeface="Tahoma"/>
              </a:rPr>
              <a:t> </a:t>
            </a:r>
            <a:r>
              <a:rPr dirty="0" sz="1100" i="1">
                <a:latin typeface="Arial"/>
                <a:cs typeface="Arial"/>
              </a:rPr>
              <a:t>j</a:t>
            </a:r>
            <a:r>
              <a:rPr dirty="0" sz="1100" spc="75" i="1">
                <a:latin typeface="Arial"/>
                <a:cs typeface="Arial"/>
              </a:rPr>
              <a:t> </a:t>
            </a:r>
            <a:r>
              <a:rPr dirty="0" sz="1100" spc="229">
                <a:latin typeface="Cambria"/>
                <a:cs typeface="Cambria"/>
              </a:rPr>
              <a:t>≤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 spc="-50" i="1">
                <a:latin typeface="Arial"/>
                <a:cs typeface="Arial"/>
              </a:rPr>
              <a:t>k</a:t>
            </a:r>
            <a:endParaRPr sz="1100">
              <a:latin typeface="Arial"/>
              <a:cs typeface="Arial"/>
            </a:endParaRPr>
          </a:p>
          <a:p>
            <a:pPr marL="327660">
              <a:lnSpc>
                <a:spcPct val="100000"/>
              </a:lnSpc>
              <a:spcBef>
                <a:spcPts val="390"/>
              </a:spcBef>
            </a:pP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exhaustive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events,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i.e.: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baseline="-13888" sz="1200" spc="75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∪</a:t>
            </a:r>
            <a:r>
              <a:rPr dirty="0" sz="1100" spc="-15">
                <a:latin typeface="Cambria"/>
                <a:cs typeface="Cambria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baseline="-13888" sz="1200" spc="75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∪</a:t>
            </a:r>
            <a:r>
              <a:rPr dirty="0" sz="1100" spc="-15">
                <a:latin typeface="Cambria"/>
                <a:cs typeface="Cambria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75" i="1">
                <a:latin typeface="Century Gothic"/>
                <a:cs typeface="Century Gothic"/>
              </a:rPr>
              <a:t> </a:t>
            </a:r>
            <a:r>
              <a:rPr dirty="0" sz="1100">
                <a:latin typeface="Cambria"/>
                <a:cs typeface="Cambria"/>
              </a:rPr>
              <a:t>∪</a:t>
            </a:r>
            <a:r>
              <a:rPr dirty="0" sz="1100" spc="-10">
                <a:latin typeface="Cambria"/>
                <a:cs typeface="Cambria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 i="1">
                <a:latin typeface="Arial"/>
                <a:cs typeface="Arial"/>
              </a:rPr>
              <a:t>k</a:t>
            </a:r>
            <a:r>
              <a:rPr dirty="0" baseline="-13888" sz="1200" spc="277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60">
                <a:latin typeface="Tahoma"/>
                <a:cs typeface="Tahoma"/>
              </a:rPr>
              <a:t> </a:t>
            </a:r>
            <a:r>
              <a:rPr dirty="0" sz="1100" spc="-25" i="1">
                <a:latin typeface="Arial"/>
                <a:cs typeface="Arial"/>
              </a:rPr>
              <a:t>S</a:t>
            </a:r>
            <a:r>
              <a:rPr dirty="0" sz="1100" spc="-25" i="1"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  <a:p>
            <a:pPr marL="327660">
              <a:lnSpc>
                <a:spcPct val="100000"/>
              </a:lnSpc>
              <a:spcBef>
                <a:spcPts val="390"/>
              </a:spcBef>
            </a:pPr>
            <a:r>
              <a:rPr dirty="0" sz="1100">
                <a:latin typeface="Arial"/>
                <a:cs typeface="Arial"/>
              </a:rPr>
              <a:t>Now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represented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algn="ctr" marL="202565">
              <a:lnSpc>
                <a:spcPct val="100000"/>
              </a:lnSpc>
              <a:spcBef>
                <a:spcPts val="975"/>
              </a:spcBef>
            </a:pP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60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20" i="1">
                <a:latin typeface="Arial"/>
                <a:cs typeface="Arial"/>
              </a:rPr>
              <a:t>A</a:t>
            </a:r>
            <a:r>
              <a:rPr dirty="0" sz="1100" spc="-65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∩</a:t>
            </a:r>
            <a:r>
              <a:rPr dirty="0" sz="1100" spc="-5">
                <a:latin typeface="Cambria"/>
                <a:cs typeface="Cambria"/>
              </a:rPr>
              <a:t> </a:t>
            </a:r>
            <a:r>
              <a:rPr dirty="0" sz="1100" i="1">
                <a:latin typeface="Arial"/>
                <a:cs typeface="Arial"/>
              </a:rPr>
              <a:t>S</a:t>
            </a:r>
            <a:r>
              <a:rPr dirty="0" sz="1100" spc="35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 i="1">
                <a:latin typeface="Arial"/>
                <a:cs typeface="Arial"/>
              </a:rPr>
              <a:t>A</a:t>
            </a:r>
            <a:r>
              <a:rPr dirty="0" sz="1100" spc="-65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∩</a:t>
            </a:r>
            <a:r>
              <a:rPr dirty="0" sz="1100" spc="-5">
                <a:latin typeface="Cambria"/>
                <a:cs typeface="Cambria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105">
                <a:latin typeface="Tahoma"/>
                <a:cs typeface="Tahoma"/>
              </a:rPr>
              <a:t> </a:t>
            </a:r>
            <a:r>
              <a:rPr dirty="0" sz="1100">
                <a:latin typeface="Cambria"/>
                <a:cs typeface="Cambria"/>
              </a:rPr>
              <a:t>∪</a:t>
            </a:r>
            <a:r>
              <a:rPr dirty="0" sz="1100" spc="-5">
                <a:latin typeface="Cambria"/>
                <a:cs typeface="Cambria"/>
              </a:rPr>
              <a:t> 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 i="1">
                <a:latin typeface="Arial"/>
                <a:cs typeface="Arial"/>
              </a:rPr>
              <a:t>A</a:t>
            </a:r>
            <a:r>
              <a:rPr dirty="0" sz="1100" spc="-65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∩</a:t>
            </a:r>
            <a:r>
              <a:rPr dirty="0" sz="1100" spc="-5">
                <a:latin typeface="Cambria"/>
                <a:cs typeface="Cambria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105">
                <a:latin typeface="Tahoma"/>
                <a:cs typeface="Tahoma"/>
              </a:rPr>
              <a:t> </a:t>
            </a:r>
            <a:r>
              <a:rPr dirty="0" sz="1100">
                <a:latin typeface="Cambria"/>
                <a:cs typeface="Cambria"/>
              </a:rPr>
              <a:t>∪</a:t>
            </a:r>
            <a:r>
              <a:rPr dirty="0" sz="1100" spc="-5">
                <a:latin typeface="Cambria"/>
                <a:cs typeface="Cambria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75" i="1">
                <a:latin typeface="Century Gothic"/>
                <a:cs typeface="Century Gothic"/>
              </a:rPr>
              <a:t> </a:t>
            </a:r>
            <a:r>
              <a:rPr dirty="0" sz="1100">
                <a:latin typeface="Cambria"/>
                <a:cs typeface="Cambria"/>
              </a:rPr>
              <a:t>∪</a:t>
            </a:r>
            <a:r>
              <a:rPr dirty="0" sz="1100" spc="-5">
                <a:latin typeface="Cambria"/>
                <a:cs typeface="Cambria"/>
              </a:rPr>
              <a:t> 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 i="1">
                <a:latin typeface="Arial"/>
                <a:cs typeface="Arial"/>
              </a:rPr>
              <a:t>A</a:t>
            </a:r>
            <a:r>
              <a:rPr dirty="0" sz="1100" spc="-65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∩</a:t>
            </a:r>
            <a:r>
              <a:rPr dirty="0" sz="1100" spc="-5">
                <a:latin typeface="Cambria"/>
                <a:cs typeface="Cambria"/>
              </a:rPr>
              <a:t> </a:t>
            </a:r>
            <a:r>
              <a:rPr dirty="0" sz="1100" spc="-10" i="1">
                <a:latin typeface="Arial"/>
                <a:cs typeface="Arial"/>
              </a:rPr>
              <a:t>B</a:t>
            </a:r>
            <a:r>
              <a:rPr dirty="0" baseline="-13888" sz="1200" spc="-15" i="1">
                <a:latin typeface="Arial"/>
                <a:cs typeface="Arial"/>
              </a:rPr>
              <a:t>k</a:t>
            </a:r>
            <a:r>
              <a:rPr dirty="0" baseline="-13888" sz="1200" spc="-142" i="1">
                <a:latin typeface="Arial"/>
                <a:cs typeface="Arial"/>
              </a:rPr>
              <a:t> </a:t>
            </a:r>
            <a:r>
              <a:rPr dirty="0" sz="1100" spc="-5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327660" marR="619125">
              <a:lnSpc>
                <a:spcPct val="102699"/>
              </a:lnSpc>
              <a:spcBef>
                <a:spcPts val="940"/>
              </a:spcBef>
            </a:pPr>
            <a:r>
              <a:rPr dirty="0" sz="1100">
                <a:latin typeface="Arial"/>
                <a:cs typeface="Arial"/>
              </a:rPr>
              <a:t>where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 i="1">
                <a:latin typeface="Arial"/>
                <a:cs typeface="Arial"/>
              </a:rPr>
              <a:t>A</a:t>
            </a:r>
            <a:r>
              <a:rPr dirty="0" sz="1100" spc="-65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∩</a:t>
            </a:r>
            <a:r>
              <a:rPr dirty="0" sz="1100" spc="-10">
                <a:latin typeface="Cambria"/>
                <a:cs typeface="Cambria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 i="1">
                <a:latin typeface="Arial"/>
                <a:cs typeface="Arial"/>
              </a:rPr>
              <a:t>A</a:t>
            </a:r>
            <a:r>
              <a:rPr dirty="0" sz="1100" spc="-65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∩</a:t>
            </a:r>
            <a:r>
              <a:rPr dirty="0" sz="1100" spc="-5">
                <a:latin typeface="Cambria"/>
                <a:cs typeface="Cambria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 i="1">
                <a:latin typeface="Arial"/>
                <a:cs typeface="Arial"/>
              </a:rPr>
              <a:t>A</a:t>
            </a:r>
            <a:r>
              <a:rPr dirty="0" sz="1100" spc="-65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∩</a:t>
            </a:r>
            <a:r>
              <a:rPr dirty="0" sz="1100" spc="-5">
                <a:latin typeface="Cambria"/>
                <a:cs typeface="Cambria"/>
              </a:rPr>
              <a:t> </a:t>
            </a:r>
            <a:r>
              <a:rPr dirty="0" sz="1100" spc="-10" i="1">
                <a:latin typeface="Arial"/>
                <a:cs typeface="Arial"/>
              </a:rPr>
              <a:t>B</a:t>
            </a:r>
            <a:r>
              <a:rPr dirty="0" baseline="-13888" sz="1200" spc="-15" i="1">
                <a:latin typeface="Arial"/>
                <a:cs typeface="Arial"/>
              </a:rPr>
              <a:t>k</a:t>
            </a:r>
            <a:r>
              <a:rPr dirty="0" baseline="-13888" sz="1200" spc="-142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50">
                <a:latin typeface="Tahoma"/>
                <a:cs typeface="Tahoma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mutually exclusive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events.</a:t>
            </a:r>
            <a:endParaRPr sz="1100">
              <a:latin typeface="Arial"/>
              <a:cs typeface="Arial"/>
            </a:endParaRPr>
          </a:p>
          <a:p>
            <a:pPr marL="327660" marR="448309">
              <a:lnSpc>
                <a:spcPct val="102600"/>
              </a:lnSpc>
              <a:spcBef>
                <a:spcPts val="359"/>
              </a:spcBef>
            </a:pPr>
            <a:r>
              <a:rPr dirty="0" sz="1100">
                <a:latin typeface="Arial"/>
                <a:cs typeface="Arial"/>
              </a:rPr>
              <a:t>Hence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Axioms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(Universal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truth)</a:t>
            </a:r>
            <a:r>
              <a:rPr dirty="0" sz="1100" spc="-25">
                <a:latin typeface="Arial"/>
                <a:cs typeface="Arial"/>
              </a:rPr>
              <a:t> of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gives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total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probability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formula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for </a:t>
            </a:r>
            <a:r>
              <a:rPr dirty="0" sz="1100" spc="-10" i="1">
                <a:latin typeface="Arial"/>
                <a:cs typeface="Arial"/>
              </a:rPr>
              <a:t>P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 i="1">
                <a:latin typeface="Arial"/>
                <a:cs typeface="Arial"/>
              </a:rPr>
              <a:t>A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 spc="-1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11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180">
                <a:latin typeface="Tahoma"/>
                <a:cs typeface="Tahoma"/>
              </a:rPr>
              <a:t> 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185">
                <a:latin typeface="Tahoma"/>
                <a:cs typeface="Tahoma"/>
              </a:rPr>
              <a:t> 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∩</a:t>
            </a:r>
            <a:r>
              <a:rPr dirty="0" sz="1100" spc="10">
                <a:latin typeface="Cambria"/>
                <a:cs typeface="Cambria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9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-95">
                <a:latin typeface="Tahoma"/>
                <a:cs typeface="Tahoma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∩</a:t>
            </a:r>
            <a:r>
              <a:rPr dirty="0" sz="1100" spc="15">
                <a:latin typeface="Cambria"/>
                <a:cs typeface="Cambria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9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-90">
                <a:latin typeface="Tahoma"/>
                <a:cs typeface="Tahoma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0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14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55" i="1">
                <a:latin typeface="Century Gothic"/>
                <a:cs typeface="Century Gothic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-90">
                <a:latin typeface="Tahoma"/>
                <a:cs typeface="Tahoma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∩</a:t>
            </a:r>
            <a:r>
              <a:rPr dirty="0" sz="1100" spc="10">
                <a:latin typeface="Cambria"/>
                <a:cs typeface="Cambria"/>
              </a:rPr>
              <a:t> </a:t>
            </a:r>
            <a:r>
              <a:rPr dirty="0" sz="1100" spc="-10" i="1">
                <a:latin typeface="Arial"/>
                <a:cs typeface="Arial"/>
              </a:rPr>
              <a:t>B</a:t>
            </a:r>
            <a:r>
              <a:rPr dirty="0" baseline="-13888" sz="1200" spc="-15" i="1">
                <a:latin typeface="Arial"/>
                <a:cs typeface="Arial"/>
              </a:rPr>
              <a:t>k</a:t>
            </a:r>
            <a:r>
              <a:rPr dirty="0" baseline="-13888" sz="1200" spc="-127" i="1">
                <a:latin typeface="Arial"/>
                <a:cs typeface="Arial"/>
              </a:rPr>
              <a:t> </a:t>
            </a:r>
            <a:r>
              <a:rPr dirty="0" sz="1100" spc="-5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479425">
              <a:lnSpc>
                <a:spcPct val="100000"/>
              </a:lnSpc>
              <a:spcBef>
                <a:spcPts val="334"/>
              </a:spcBef>
            </a:pP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220">
                <a:latin typeface="Tahoma"/>
                <a:cs typeface="Tahoma"/>
              </a:rPr>
              <a:t> 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7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-70">
                <a:latin typeface="Tahoma"/>
                <a:cs typeface="Tahoma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00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0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30" i="1">
                <a:latin typeface="Century Gothic"/>
                <a:cs typeface="Century Gothic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 i="1">
                <a:latin typeface="Arial"/>
                <a:cs typeface="Arial"/>
              </a:rPr>
              <a:t>k</a:t>
            </a:r>
            <a:r>
              <a:rPr dirty="0" baseline="-13888" sz="1200" spc="-120" i="1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 spc="-10" i="1">
                <a:latin typeface="Arial"/>
                <a:cs typeface="Arial"/>
              </a:rPr>
              <a:t>P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 i="1">
                <a:latin typeface="Arial"/>
                <a:cs typeface="Arial"/>
              </a:rPr>
              <a:t>A</a:t>
            </a:r>
            <a:r>
              <a:rPr dirty="0" sz="1100" spc="-10">
                <a:latin typeface="Cambria"/>
                <a:cs typeface="Cambria"/>
              </a:rPr>
              <a:t>|</a:t>
            </a:r>
            <a:r>
              <a:rPr dirty="0" sz="1100" spc="-10" i="1">
                <a:latin typeface="Arial"/>
                <a:cs typeface="Arial"/>
              </a:rPr>
              <a:t>B</a:t>
            </a:r>
            <a:r>
              <a:rPr dirty="0" baseline="-13888" sz="1200" spc="-15" i="1">
                <a:latin typeface="Arial"/>
                <a:cs typeface="Arial"/>
              </a:rPr>
              <a:t>k</a:t>
            </a:r>
            <a:r>
              <a:rPr dirty="0" baseline="-13888" sz="1200" spc="-112" i="1">
                <a:latin typeface="Arial"/>
                <a:cs typeface="Arial"/>
              </a:rPr>
              <a:t> </a:t>
            </a:r>
            <a:r>
              <a:rPr dirty="0" sz="1100" spc="-25">
                <a:latin typeface="Tahoma"/>
                <a:cs typeface="Tahoma"/>
              </a:rPr>
              <a:t>)</a:t>
            </a:r>
            <a:r>
              <a:rPr dirty="0" sz="1100" spc="-25" i="1"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275">
                <a:latin typeface="Cambria"/>
                <a:cs typeface="Cambria"/>
              </a:rPr>
              <a:t>♡</a:t>
            </a:r>
            <a:r>
              <a:rPr dirty="0" spc="140">
                <a:latin typeface="Cambria"/>
                <a:cs typeface="Cambria"/>
              </a:rPr>
              <a:t> </a:t>
            </a:r>
            <a:r>
              <a:rPr dirty="0"/>
              <a:t>Return</a:t>
            </a:r>
            <a:r>
              <a:rPr dirty="0" spc="55"/>
              <a:t> </a:t>
            </a:r>
            <a:r>
              <a:rPr dirty="0"/>
              <a:t>to</a:t>
            </a:r>
            <a:r>
              <a:rPr dirty="0" spc="60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phone</a:t>
            </a:r>
            <a:r>
              <a:rPr dirty="0" spc="55"/>
              <a:t> </a:t>
            </a:r>
            <a:r>
              <a:rPr dirty="0" spc="-10"/>
              <a:t>problem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381431"/>
            <a:ext cx="76809" cy="7680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770547"/>
            <a:ext cx="76809" cy="7680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1331734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2392413"/>
            <a:ext cx="76809" cy="7680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007" y="2781528"/>
            <a:ext cx="76809" cy="7680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1007" y="3170631"/>
            <a:ext cx="76809" cy="7680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48652" y="309523"/>
            <a:ext cx="3850640" cy="298132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87960" marR="111125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randomly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selected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phone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develops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fault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within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marL="187960" marR="43180">
              <a:lnSpc>
                <a:spcPct val="102600"/>
              </a:lnSpc>
              <a:spcBef>
                <a:spcPts val="355"/>
              </a:spcBef>
            </a:pPr>
            <a:r>
              <a:rPr dirty="0" sz="1100">
                <a:latin typeface="Arial"/>
                <a:cs typeface="Arial"/>
              </a:rPr>
              <a:t>Let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sz="110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3</a:t>
            </a:r>
            <a:r>
              <a:rPr dirty="0" baseline="-13888" sz="1200" spc="157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phone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manufactured respectively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companies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baseline="-13888" sz="1200" spc="142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Pale,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baseline="-13888" sz="1200" spc="142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B</a:t>
            </a:r>
            <a:r>
              <a:rPr dirty="0" baseline="-13888" sz="1200" spc="-37">
                <a:latin typeface="Arial"/>
                <a:cs typeface="Arial"/>
              </a:rPr>
              <a:t>3</a:t>
            </a:r>
            <a:r>
              <a:rPr dirty="0" baseline="-13888" sz="12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Windows.</a:t>
            </a:r>
            <a:endParaRPr sz="1100">
              <a:latin typeface="Arial"/>
              <a:cs typeface="Arial"/>
            </a:endParaRPr>
          </a:p>
          <a:p>
            <a:pPr marL="187960">
              <a:lnSpc>
                <a:spcPct val="100000"/>
              </a:lnSpc>
              <a:spcBef>
                <a:spcPts val="390"/>
              </a:spcBef>
            </a:pPr>
            <a:r>
              <a:rPr dirty="0" sz="1100">
                <a:latin typeface="Arial"/>
                <a:cs typeface="Arial"/>
              </a:rPr>
              <a:t>Then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have:</a:t>
            </a:r>
            <a:endParaRPr sz="11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200"/>
              </a:spcBef>
            </a:pP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210">
                <a:latin typeface="Tahoma"/>
                <a:cs typeface="Tahoma"/>
              </a:rPr>
              <a:t> 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210">
                <a:latin typeface="Tahoma"/>
                <a:cs typeface="Tahoma"/>
              </a:rPr>
              <a:t> 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-80">
                <a:latin typeface="Tahoma"/>
                <a:cs typeface="Tahoma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7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-80">
                <a:latin typeface="Tahoma"/>
                <a:cs typeface="Tahoma"/>
              </a:rPr>
              <a:t> </a:t>
            </a:r>
            <a:r>
              <a:rPr dirty="0" sz="1100" spc="-10" i="1">
                <a:latin typeface="Arial"/>
                <a:cs typeface="Arial"/>
              </a:rPr>
              <a:t>P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 i="1">
                <a:latin typeface="Arial"/>
                <a:cs typeface="Arial"/>
              </a:rPr>
              <a:t>B</a:t>
            </a:r>
            <a:r>
              <a:rPr dirty="0" baseline="-13888" sz="1200" spc="-15">
                <a:latin typeface="Arial"/>
                <a:cs typeface="Arial"/>
              </a:rPr>
              <a:t>3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 spc="-10" i="1">
                <a:latin typeface="Arial"/>
                <a:cs typeface="Arial"/>
              </a:rPr>
              <a:t>P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 i="1">
                <a:latin typeface="Arial"/>
                <a:cs typeface="Arial"/>
              </a:rPr>
              <a:t>A</a:t>
            </a:r>
            <a:r>
              <a:rPr dirty="0" sz="1100" spc="-10">
                <a:latin typeface="Cambria"/>
                <a:cs typeface="Cambria"/>
              </a:rPr>
              <a:t>|</a:t>
            </a:r>
            <a:r>
              <a:rPr dirty="0" sz="1100" spc="-10" i="1">
                <a:latin typeface="Arial"/>
                <a:cs typeface="Arial"/>
              </a:rPr>
              <a:t>B</a:t>
            </a:r>
            <a:r>
              <a:rPr dirty="0" baseline="-13888" sz="1200" spc="-15">
                <a:latin typeface="Arial"/>
                <a:cs typeface="Arial"/>
              </a:rPr>
              <a:t>3</a:t>
            </a:r>
            <a:r>
              <a:rPr dirty="0" sz="1100" spc="-1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492125">
              <a:lnSpc>
                <a:spcPct val="100000"/>
              </a:lnSpc>
              <a:spcBef>
                <a:spcPts val="335"/>
              </a:spcBef>
            </a:pP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190">
                <a:latin typeface="Tahoma"/>
                <a:cs typeface="Tahoma"/>
              </a:rPr>
              <a:t>  </a:t>
            </a:r>
            <a:r>
              <a:rPr dirty="0" sz="1100" spc="-10">
                <a:latin typeface="Arial"/>
                <a:cs typeface="Arial"/>
              </a:rPr>
              <a:t>0</a:t>
            </a:r>
            <a:r>
              <a:rPr dirty="0" sz="1100" spc="-10" i="1">
                <a:latin typeface="Century Gothic"/>
                <a:cs typeface="Century Gothic"/>
              </a:rPr>
              <a:t>.</a:t>
            </a:r>
            <a:r>
              <a:rPr dirty="0" sz="1100" spc="-10">
                <a:latin typeface="Arial"/>
                <a:cs typeface="Arial"/>
              </a:rPr>
              <a:t>30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229">
                <a:latin typeface="Cambria"/>
                <a:cs typeface="Cambria"/>
              </a:rPr>
              <a:t>×</a:t>
            </a:r>
            <a:r>
              <a:rPr dirty="0" sz="1100" spc="15">
                <a:latin typeface="Cambria"/>
                <a:cs typeface="Cambria"/>
              </a:rPr>
              <a:t> </a:t>
            </a:r>
            <a:r>
              <a:rPr dirty="0" sz="1100" spc="-10">
                <a:latin typeface="Arial"/>
                <a:cs typeface="Arial"/>
              </a:rPr>
              <a:t>0</a:t>
            </a:r>
            <a:r>
              <a:rPr dirty="0" sz="1100" spc="-10" i="1">
                <a:latin typeface="Century Gothic"/>
                <a:cs typeface="Century Gothic"/>
              </a:rPr>
              <a:t>.</a:t>
            </a:r>
            <a:r>
              <a:rPr dirty="0" sz="1100" spc="-10">
                <a:latin typeface="Arial"/>
                <a:cs typeface="Arial"/>
              </a:rPr>
              <a:t>05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-90">
                <a:latin typeface="Tahoma"/>
                <a:cs typeface="Tahoma"/>
              </a:rPr>
              <a:t> </a:t>
            </a:r>
            <a:r>
              <a:rPr dirty="0" sz="1100" spc="-10">
                <a:latin typeface="Arial"/>
                <a:cs typeface="Arial"/>
              </a:rPr>
              <a:t>0</a:t>
            </a:r>
            <a:r>
              <a:rPr dirty="0" sz="1100" spc="-10" i="1">
                <a:latin typeface="Century Gothic"/>
                <a:cs typeface="Century Gothic"/>
              </a:rPr>
              <a:t>.</a:t>
            </a:r>
            <a:r>
              <a:rPr dirty="0" sz="1100" spc="-10">
                <a:latin typeface="Arial"/>
                <a:cs typeface="Arial"/>
              </a:rPr>
              <a:t>40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229">
                <a:latin typeface="Cambria"/>
                <a:cs typeface="Cambria"/>
              </a:rPr>
              <a:t>×</a:t>
            </a:r>
            <a:r>
              <a:rPr dirty="0" sz="1100" spc="20">
                <a:latin typeface="Cambria"/>
                <a:cs typeface="Cambria"/>
              </a:rPr>
              <a:t> </a:t>
            </a:r>
            <a:r>
              <a:rPr dirty="0" sz="1100" spc="-10">
                <a:latin typeface="Arial"/>
                <a:cs typeface="Arial"/>
              </a:rPr>
              <a:t>0</a:t>
            </a:r>
            <a:r>
              <a:rPr dirty="0" sz="1100" spc="-10" i="1">
                <a:latin typeface="Century Gothic"/>
                <a:cs typeface="Century Gothic"/>
              </a:rPr>
              <a:t>.</a:t>
            </a:r>
            <a:r>
              <a:rPr dirty="0" sz="1100" spc="-10">
                <a:latin typeface="Arial"/>
                <a:cs typeface="Arial"/>
              </a:rPr>
              <a:t>08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-90">
                <a:latin typeface="Tahoma"/>
                <a:cs typeface="Tahoma"/>
              </a:rPr>
              <a:t> </a:t>
            </a:r>
            <a:r>
              <a:rPr dirty="0" sz="1100" spc="-10">
                <a:latin typeface="Arial"/>
                <a:cs typeface="Arial"/>
              </a:rPr>
              <a:t>0</a:t>
            </a:r>
            <a:r>
              <a:rPr dirty="0" sz="1100" spc="-10" i="1">
                <a:latin typeface="Century Gothic"/>
                <a:cs typeface="Century Gothic"/>
              </a:rPr>
              <a:t>.</a:t>
            </a:r>
            <a:r>
              <a:rPr dirty="0" sz="1100" spc="-10">
                <a:latin typeface="Arial"/>
                <a:cs typeface="Arial"/>
              </a:rPr>
              <a:t>30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229">
                <a:latin typeface="Cambria"/>
                <a:cs typeface="Cambria"/>
              </a:rPr>
              <a:t>×</a:t>
            </a:r>
            <a:r>
              <a:rPr dirty="0" sz="1100" spc="20">
                <a:latin typeface="Cambria"/>
                <a:cs typeface="Cambria"/>
              </a:rPr>
              <a:t> </a:t>
            </a:r>
            <a:r>
              <a:rPr dirty="0" sz="1100" spc="-20">
                <a:latin typeface="Arial"/>
                <a:cs typeface="Arial"/>
              </a:rPr>
              <a:t>0</a:t>
            </a:r>
            <a:r>
              <a:rPr dirty="0" sz="1100" spc="-20" i="1">
                <a:latin typeface="Century Gothic"/>
                <a:cs typeface="Century Gothic"/>
              </a:rPr>
              <a:t>.</a:t>
            </a:r>
            <a:r>
              <a:rPr dirty="0" sz="1100" spc="-2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  <a:p>
            <a:pPr marL="492125">
              <a:lnSpc>
                <a:spcPct val="100000"/>
              </a:lnSpc>
              <a:spcBef>
                <a:spcPts val="334"/>
              </a:spcBef>
            </a:pP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175">
                <a:latin typeface="Tahoma"/>
                <a:cs typeface="Tahoma"/>
              </a:rPr>
              <a:t>  </a:t>
            </a:r>
            <a:r>
              <a:rPr dirty="0" sz="1100" spc="-10">
                <a:latin typeface="Arial"/>
                <a:cs typeface="Arial"/>
              </a:rPr>
              <a:t>0</a:t>
            </a:r>
            <a:r>
              <a:rPr dirty="0" sz="1100" spc="-10" i="1">
                <a:latin typeface="Century Gothic"/>
                <a:cs typeface="Century Gothic"/>
              </a:rPr>
              <a:t>.</a:t>
            </a:r>
            <a:r>
              <a:rPr dirty="0" sz="1100" spc="-10">
                <a:latin typeface="Arial"/>
                <a:cs typeface="Arial"/>
              </a:rPr>
              <a:t>077</a:t>
            </a:r>
            <a:r>
              <a:rPr dirty="0" sz="1100" spc="-10" i="1"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  <a:p>
            <a:pPr marL="187960" marR="165735">
              <a:lnSpc>
                <a:spcPct val="102600"/>
              </a:lnSpc>
              <a:spcBef>
                <a:spcPts val="1165"/>
              </a:spcBef>
            </a:pPr>
            <a:r>
              <a:rPr dirty="0" sz="1100">
                <a:latin typeface="Arial"/>
                <a:cs typeface="Arial"/>
              </a:rPr>
              <a:t>Now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suppose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phone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developed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fault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within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marL="187960">
              <a:lnSpc>
                <a:spcPct val="100000"/>
              </a:lnSpc>
              <a:spcBef>
                <a:spcPts val="390"/>
              </a:spcBef>
            </a:pPr>
            <a:r>
              <a:rPr dirty="0" sz="1100">
                <a:latin typeface="Arial"/>
                <a:cs typeface="Arial"/>
              </a:rPr>
              <a:t>What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manufactured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B</a:t>
            </a:r>
            <a:r>
              <a:rPr dirty="0" baseline="-13888" sz="1200" spc="-37">
                <a:latin typeface="Arial"/>
                <a:cs typeface="Arial"/>
              </a:rPr>
              <a:t>1</a:t>
            </a:r>
            <a:endParaRPr baseline="-13888" sz="1200">
              <a:latin typeface="Arial"/>
              <a:cs typeface="Arial"/>
            </a:endParaRPr>
          </a:p>
          <a:p>
            <a:pPr marL="187960">
              <a:lnSpc>
                <a:spcPct val="100000"/>
              </a:lnSpc>
              <a:spcBef>
                <a:spcPts val="35"/>
              </a:spcBef>
            </a:pPr>
            <a:r>
              <a:rPr dirty="0" sz="1100" spc="-10">
                <a:latin typeface="Arial"/>
                <a:cs typeface="Arial"/>
              </a:rPr>
              <a:t>Pale?</a:t>
            </a:r>
            <a:endParaRPr sz="1100">
              <a:latin typeface="Arial"/>
              <a:cs typeface="Arial"/>
            </a:endParaRPr>
          </a:p>
          <a:p>
            <a:pPr marL="187960">
              <a:lnSpc>
                <a:spcPct val="100000"/>
              </a:lnSpc>
              <a:spcBef>
                <a:spcPts val="390"/>
              </a:spcBef>
            </a:pPr>
            <a:r>
              <a:rPr dirty="0" sz="1100" spc="-80">
                <a:latin typeface="Arial"/>
                <a:cs typeface="Arial"/>
              </a:rPr>
              <a:t>To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answer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introduce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Bayes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Theorem.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23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The</a:t>
            </a:r>
            <a:r>
              <a:rPr dirty="0" spc="30"/>
              <a:t> </a:t>
            </a:r>
            <a:r>
              <a:rPr dirty="0"/>
              <a:t>Bayes</a:t>
            </a:r>
            <a:r>
              <a:rPr dirty="0" spc="30"/>
              <a:t> </a:t>
            </a:r>
            <a:r>
              <a:rPr dirty="0" spc="-10"/>
              <a:t>theorem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625678"/>
            <a:ext cx="76809" cy="7680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1024991"/>
            <a:ext cx="76809" cy="7680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2081072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2635262"/>
            <a:ext cx="76809" cy="7680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96494" y="553769"/>
            <a:ext cx="4111625" cy="237363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340360" marR="628650">
              <a:lnSpc>
                <a:spcPct val="102699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Let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10">
                <a:latin typeface="Arial"/>
                <a:cs typeface="Arial"/>
              </a:rPr>
              <a:t> event,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sz="110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 i="1">
                <a:latin typeface="Arial"/>
                <a:cs typeface="Arial"/>
              </a:rPr>
              <a:t>k</a:t>
            </a:r>
            <a:r>
              <a:rPr dirty="0" baseline="-13888" sz="1200" spc="300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mutually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exclusive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exhaustive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events.</a:t>
            </a:r>
            <a:endParaRPr sz="1100">
              <a:latin typeface="Arial"/>
              <a:cs typeface="Arial"/>
            </a:endParaRPr>
          </a:p>
          <a:p>
            <a:pPr marL="340360">
              <a:lnSpc>
                <a:spcPct val="100000"/>
              </a:lnSpc>
              <a:spcBef>
                <a:spcPts val="470"/>
              </a:spcBef>
            </a:pPr>
            <a:r>
              <a:rPr dirty="0" sz="1100">
                <a:latin typeface="Arial"/>
                <a:cs typeface="Arial"/>
              </a:rPr>
              <a:t>Then,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any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</a:t>
            </a:r>
            <a:r>
              <a:rPr dirty="0" sz="1100" spc="80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10">
                <a:latin typeface="Arial"/>
                <a:cs typeface="Arial"/>
              </a:rPr>
              <a:t>1</a:t>
            </a:r>
            <a:r>
              <a:rPr dirty="0" sz="1100" spc="-1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i="1">
                <a:latin typeface="Century Gothic"/>
                <a:cs typeface="Century Gothic"/>
              </a:rPr>
              <a:t>,</a:t>
            </a:r>
            <a:r>
              <a:rPr dirty="0" sz="1100" spc="-125" i="1">
                <a:latin typeface="Century Gothic"/>
                <a:cs typeface="Century Gothic"/>
              </a:rPr>
              <a:t> </a:t>
            </a:r>
            <a:r>
              <a:rPr dirty="0" sz="1100" spc="-10" i="1">
                <a:latin typeface="Arial"/>
                <a:cs typeface="Arial"/>
              </a:rPr>
              <a:t>k</a:t>
            </a:r>
            <a:r>
              <a:rPr dirty="0" sz="1100" spc="-200" i="1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1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tabLst>
                <a:tab pos="1958975" algn="l"/>
                <a:tab pos="3994150" algn="l"/>
              </a:tabLst>
            </a:pPr>
            <a:r>
              <a:rPr dirty="0" baseline="-37878" sz="1650" i="1">
                <a:latin typeface="Arial"/>
                <a:cs typeface="Arial"/>
              </a:rPr>
              <a:t>P</a:t>
            </a:r>
            <a:r>
              <a:rPr dirty="0" baseline="-37878" sz="1650">
                <a:latin typeface="Tahoma"/>
                <a:cs typeface="Tahoma"/>
              </a:rPr>
              <a:t>(</a:t>
            </a:r>
            <a:r>
              <a:rPr dirty="0" baseline="-37878" sz="1650" i="1">
                <a:latin typeface="Arial"/>
                <a:cs typeface="Arial"/>
              </a:rPr>
              <a:t>B</a:t>
            </a:r>
            <a:r>
              <a:rPr dirty="0" baseline="-65972" sz="1200" i="1">
                <a:latin typeface="Arial"/>
                <a:cs typeface="Arial"/>
              </a:rPr>
              <a:t>i</a:t>
            </a:r>
            <a:r>
              <a:rPr dirty="0" baseline="-65972" sz="1200" spc="-104" i="1">
                <a:latin typeface="Arial"/>
                <a:cs typeface="Arial"/>
              </a:rPr>
              <a:t> </a:t>
            </a:r>
            <a:r>
              <a:rPr dirty="0" baseline="-37878" sz="1650" spc="-30">
                <a:latin typeface="Cambria"/>
                <a:cs typeface="Cambria"/>
              </a:rPr>
              <a:t>|</a:t>
            </a:r>
            <a:r>
              <a:rPr dirty="0" baseline="-37878" sz="1650" spc="-30" i="1">
                <a:latin typeface="Arial"/>
                <a:cs typeface="Arial"/>
              </a:rPr>
              <a:t>A</a:t>
            </a:r>
            <a:r>
              <a:rPr dirty="0" baseline="-37878" sz="1650" spc="-30">
                <a:latin typeface="Tahoma"/>
                <a:cs typeface="Tahoma"/>
              </a:rPr>
              <a:t>) </a:t>
            </a:r>
            <a:r>
              <a:rPr dirty="0" baseline="-37878" sz="1650">
                <a:latin typeface="Tahoma"/>
                <a:cs typeface="Tahoma"/>
              </a:rPr>
              <a:t>=</a:t>
            </a:r>
            <a:r>
              <a:rPr dirty="0" baseline="-37878" sz="1650" spc="112">
                <a:latin typeface="Tahoma"/>
                <a:cs typeface="Tahoma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(</a:t>
            </a:r>
            <a:r>
              <a:rPr dirty="0" u="sng" sz="1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r>
              <a:rPr dirty="0" u="sng" baseline="-13888" sz="12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u="sng" baseline="-13888" sz="1200" spc="-97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)</a:t>
            </a:r>
            <a:r>
              <a:rPr dirty="0" u="sng" sz="1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(</a:t>
            </a:r>
            <a:r>
              <a:rPr dirty="0" u="sng" sz="1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|</a:t>
            </a:r>
            <a:r>
              <a:rPr dirty="0" u="sng" sz="11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r>
              <a:rPr dirty="0" u="sng" baseline="-13888" sz="1200" spc="-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u="sng" baseline="-13888" sz="1200" spc="-89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)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	</a:t>
            </a:r>
            <a:r>
              <a:rPr dirty="0" u="none" sz="1100" spc="-225">
                <a:latin typeface="Tahoma"/>
                <a:cs typeface="Tahoma"/>
              </a:rPr>
              <a:t> </a:t>
            </a:r>
            <a:r>
              <a:rPr dirty="0" u="none" baseline="-37878" sz="1650" i="1">
                <a:latin typeface="Century Gothic"/>
                <a:cs typeface="Century Gothic"/>
              </a:rPr>
              <a:t>,</a:t>
            </a:r>
            <a:endParaRPr baseline="-37878" sz="1650">
              <a:latin typeface="Century Gothic"/>
              <a:cs typeface="Century Gothic"/>
            </a:endParaRPr>
          </a:p>
          <a:p>
            <a:pPr marL="734060">
              <a:lnSpc>
                <a:spcPct val="100000"/>
              </a:lnSpc>
              <a:spcBef>
                <a:spcPts val="165"/>
              </a:spcBef>
            </a:pP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6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-60">
                <a:latin typeface="Tahoma"/>
                <a:cs typeface="Tahoma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6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-60">
                <a:latin typeface="Tahoma"/>
                <a:cs typeface="Tahoma"/>
              </a:rPr>
              <a:t> </a:t>
            </a:r>
            <a:r>
              <a:rPr dirty="0" sz="1100" spc="-20">
                <a:latin typeface="Cambria"/>
                <a:cs typeface="Cambria"/>
              </a:rPr>
              <a:t>·</a:t>
            </a:r>
            <a:r>
              <a:rPr dirty="0" sz="1100" spc="-30">
                <a:latin typeface="Cambria"/>
                <a:cs typeface="Cambria"/>
              </a:rPr>
              <a:t> </a:t>
            </a:r>
            <a:r>
              <a:rPr dirty="0" sz="1100" spc="-20">
                <a:latin typeface="Cambria"/>
                <a:cs typeface="Cambria"/>
              </a:rPr>
              <a:t>·</a:t>
            </a:r>
            <a:r>
              <a:rPr dirty="0" sz="1100" spc="-35">
                <a:latin typeface="Cambria"/>
                <a:cs typeface="Cambria"/>
              </a:rPr>
              <a:t> </a:t>
            </a:r>
            <a:r>
              <a:rPr dirty="0" sz="1100">
                <a:latin typeface="Cambria"/>
                <a:cs typeface="Cambria"/>
              </a:rPr>
              <a:t>·</a:t>
            </a:r>
            <a:r>
              <a:rPr dirty="0" sz="1100" spc="40">
                <a:latin typeface="Cambria"/>
                <a:cs typeface="Cambria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-60">
                <a:latin typeface="Tahoma"/>
                <a:cs typeface="Tahoma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 i="1">
                <a:latin typeface="Arial"/>
                <a:cs typeface="Arial"/>
              </a:rPr>
              <a:t>k</a:t>
            </a:r>
            <a:r>
              <a:rPr dirty="0" baseline="-13888" sz="1200" spc="-104" i="1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 spc="-10" i="1">
                <a:latin typeface="Arial"/>
                <a:cs typeface="Arial"/>
              </a:rPr>
              <a:t>P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 i="1">
                <a:latin typeface="Arial"/>
                <a:cs typeface="Arial"/>
              </a:rPr>
              <a:t>A</a:t>
            </a:r>
            <a:r>
              <a:rPr dirty="0" sz="1100" spc="-10">
                <a:latin typeface="Cambria"/>
                <a:cs typeface="Cambria"/>
              </a:rPr>
              <a:t>|</a:t>
            </a:r>
            <a:r>
              <a:rPr dirty="0" sz="1100" spc="-10" i="1">
                <a:latin typeface="Arial"/>
                <a:cs typeface="Arial"/>
              </a:rPr>
              <a:t>B</a:t>
            </a:r>
            <a:r>
              <a:rPr dirty="0" baseline="-13888" sz="1200" spc="-15" i="1">
                <a:latin typeface="Arial"/>
                <a:cs typeface="Arial"/>
              </a:rPr>
              <a:t>k</a:t>
            </a:r>
            <a:r>
              <a:rPr dirty="0" baseline="-13888" sz="1200" spc="-112" i="1">
                <a:latin typeface="Arial"/>
                <a:cs typeface="Arial"/>
              </a:rPr>
              <a:t> </a:t>
            </a:r>
            <a:r>
              <a:rPr dirty="0" sz="1100" spc="-5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  <a:p>
            <a:pPr marL="340360" marR="296545">
              <a:lnSpc>
                <a:spcPct val="102600"/>
              </a:lnSpc>
              <a:spcBef>
                <a:spcPts val="121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Bayes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theorem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 spc="-10">
                <a:latin typeface="Arial"/>
                <a:cs typeface="Arial"/>
              </a:rPr>
              <a:t>possible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cause,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B</a:t>
            </a:r>
            <a:r>
              <a:rPr dirty="0" baseline="-13888" sz="1200" spc="-15" i="1">
                <a:latin typeface="Arial"/>
                <a:cs typeface="Arial"/>
              </a:rPr>
              <a:t>i</a:t>
            </a:r>
            <a:r>
              <a:rPr dirty="0" baseline="-13888" sz="1200" spc="-157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given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effect,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already </a:t>
            </a:r>
            <a:r>
              <a:rPr dirty="0" sz="1100">
                <a:latin typeface="Arial"/>
                <a:cs typeface="Arial"/>
              </a:rPr>
              <a:t>taken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place.</a:t>
            </a:r>
            <a:endParaRPr sz="1100">
              <a:latin typeface="Arial"/>
              <a:cs typeface="Arial"/>
            </a:endParaRPr>
          </a:p>
          <a:p>
            <a:pPr marL="340360" marR="297180">
              <a:lnSpc>
                <a:spcPct val="102600"/>
              </a:lnSpc>
              <a:spcBef>
                <a:spcPts val="300"/>
              </a:spcBef>
            </a:pP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example,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murder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already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taken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place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then </a:t>
            </a:r>
            <a:r>
              <a:rPr dirty="0" sz="1100">
                <a:latin typeface="Arial"/>
                <a:cs typeface="Arial"/>
              </a:rPr>
              <a:t>trying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investigate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“who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dunnit!”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23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The</a:t>
            </a:r>
            <a:r>
              <a:rPr dirty="0" spc="30"/>
              <a:t> </a:t>
            </a:r>
            <a:r>
              <a:rPr dirty="0"/>
              <a:t>Bayes</a:t>
            </a:r>
            <a:r>
              <a:rPr dirty="0" spc="30"/>
              <a:t> </a:t>
            </a:r>
            <a:r>
              <a:rPr dirty="0" spc="-10"/>
              <a:t>theorem...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381000"/>
            <a:ext cx="76809" cy="7680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11695" y="309091"/>
            <a:ext cx="3662045" cy="1624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probability,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 i="1">
                <a:latin typeface="Arial"/>
                <a:cs typeface="Arial"/>
              </a:rPr>
              <a:t>i</a:t>
            </a:r>
            <a:r>
              <a:rPr dirty="0" baseline="-13888" sz="1200" spc="-157" i="1">
                <a:latin typeface="Arial"/>
                <a:cs typeface="Arial"/>
              </a:rPr>
              <a:t> </a:t>
            </a:r>
            <a:r>
              <a:rPr dirty="0" sz="1100" spc="-20">
                <a:latin typeface="Cambria"/>
                <a:cs typeface="Cambria"/>
              </a:rPr>
              <a:t>|</a:t>
            </a:r>
            <a:r>
              <a:rPr dirty="0" sz="1100" spc="-20" i="1">
                <a:latin typeface="Arial"/>
                <a:cs typeface="Arial"/>
              </a:rPr>
              <a:t>A</a:t>
            </a:r>
            <a:r>
              <a:rPr dirty="0" sz="1100" spc="-20">
                <a:latin typeface="Tahoma"/>
                <a:cs typeface="Tahoma"/>
              </a:rPr>
              <a:t>)</a:t>
            </a:r>
            <a:r>
              <a:rPr dirty="0" sz="1100" spc="-55">
                <a:latin typeface="Tahoma"/>
                <a:cs typeface="Tahoma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called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posterior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35"/>
              </a:spcBef>
            </a:pP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 i="1">
                <a:latin typeface="Arial"/>
                <a:cs typeface="Arial"/>
              </a:rPr>
              <a:t>i</a:t>
            </a:r>
            <a:r>
              <a:rPr dirty="0" baseline="-13888" sz="1200" spc="262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 i="1">
                <a:latin typeface="Arial"/>
                <a:cs typeface="Arial"/>
              </a:rPr>
              <a:t>i</a:t>
            </a:r>
            <a:r>
              <a:rPr dirty="0" baseline="-13888" sz="1200" spc="-157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50">
                <a:latin typeface="Tahoma"/>
                <a:cs typeface="Tahoma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called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probability.</a:t>
            </a:r>
            <a:endParaRPr sz="1100">
              <a:latin typeface="Arial"/>
              <a:cs typeface="Arial"/>
            </a:endParaRPr>
          </a:p>
          <a:p>
            <a:pPr marL="25400" marR="63500">
              <a:lnSpc>
                <a:spcPct val="102600"/>
              </a:lnSpc>
              <a:spcBef>
                <a:spcPts val="35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Bayes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theorem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rule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converts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prior probability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posterior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using</a:t>
            </a:r>
            <a:r>
              <a:rPr dirty="0" sz="1100" spc="-25">
                <a:latin typeface="Arial"/>
                <a:cs typeface="Arial"/>
              </a:rPr>
              <a:t> the </a:t>
            </a:r>
            <a:r>
              <a:rPr dirty="0" sz="1100" spc="-10">
                <a:latin typeface="Arial"/>
                <a:cs typeface="Arial"/>
              </a:rPr>
              <a:t>additional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information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some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event,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above,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has </a:t>
            </a:r>
            <a:r>
              <a:rPr dirty="0" sz="1100">
                <a:latin typeface="Arial"/>
                <a:cs typeface="Arial"/>
              </a:rPr>
              <a:t>already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occurred.</a:t>
            </a:r>
            <a:endParaRPr sz="1100">
              <a:latin typeface="Arial"/>
              <a:cs typeface="Arial"/>
            </a:endParaRPr>
          </a:p>
          <a:p>
            <a:pPr marL="25400" marR="130810">
              <a:lnSpc>
                <a:spcPct val="102600"/>
              </a:lnSpc>
              <a:spcBef>
                <a:spcPts val="350"/>
              </a:spcBef>
            </a:pPr>
            <a:r>
              <a:rPr dirty="0" sz="1100" spc="175">
                <a:latin typeface="Cambria"/>
                <a:cs typeface="Cambria"/>
              </a:rPr>
              <a:t>♡</a:t>
            </a:r>
            <a:r>
              <a:rPr dirty="0" sz="1100" spc="30">
                <a:latin typeface="Cambria"/>
                <a:cs typeface="Cambria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faulty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phone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manufactured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baseline="-13888" sz="1200" spc="127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Pale</a:t>
            </a:r>
            <a:r>
              <a:rPr dirty="0" sz="1100" spc="-35">
                <a:latin typeface="Arial"/>
                <a:cs typeface="Arial"/>
              </a:rPr>
              <a:t> is</a:t>
            </a:r>
            <a:endParaRPr sz="1100">
              <a:latin typeface="Arial"/>
              <a:cs typeface="Arial"/>
            </a:endParaRPr>
          </a:p>
          <a:p>
            <a:pPr algn="ctr" marL="97155">
              <a:lnSpc>
                <a:spcPct val="100000"/>
              </a:lnSpc>
              <a:spcBef>
                <a:spcPts val="140"/>
              </a:spcBef>
            </a:pPr>
            <a:r>
              <a:rPr dirty="0" u="sng" sz="8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dirty="0" u="sng" sz="8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(</a:t>
            </a:r>
            <a:r>
              <a:rPr dirty="0" u="sng" sz="8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r>
              <a:rPr dirty="0" u="sng" baseline="-13888" sz="9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dirty="0" u="sng" sz="8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)</a:t>
            </a:r>
            <a:r>
              <a:rPr dirty="0" u="sng" sz="8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dirty="0" u="sng" sz="8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(</a:t>
            </a:r>
            <a:r>
              <a:rPr dirty="0" u="sng" sz="8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A|B</a:t>
            </a:r>
            <a:r>
              <a:rPr dirty="0" u="sng" baseline="-13888" sz="9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dirty="0" u="sng" sz="8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)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769582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1502321"/>
            <a:ext cx="76809" cy="7680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365743" y="1904897"/>
            <a:ext cx="25146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20" i="1">
                <a:latin typeface="Arial"/>
                <a:cs typeface="Arial"/>
              </a:rPr>
              <a:t>P</a:t>
            </a:r>
            <a:r>
              <a:rPr dirty="0" sz="800" spc="-20">
                <a:latin typeface="Verdana"/>
                <a:cs typeface="Verdana"/>
              </a:rPr>
              <a:t>(</a:t>
            </a:r>
            <a:r>
              <a:rPr dirty="0" sz="800" spc="-20" i="1">
                <a:latin typeface="Arial"/>
                <a:cs typeface="Arial"/>
              </a:rPr>
              <a:t>A</a:t>
            </a:r>
            <a:r>
              <a:rPr dirty="0" sz="800" spc="-20">
                <a:latin typeface="Verdana"/>
                <a:cs typeface="Verdana"/>
              </a:rPr>
              <a:t>)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45768" y="1783471"/>
            <a:ext cx="819150" cy="42735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60"/>
              </a:spcBef>
            </a:pP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160">
                <a:latin typeface="Tahoma"/>
                <a:cs typeface="Tahoma"/>
              </a:rPr>
              <a:t>  </a:t>
            </a:r>
            <a:r>
              <a:rPr dirty="0" sz="1100" spc="-50">
                <a:latin typeface="Tahoma"/>
                <a:cs typeface="Tahoma"/>
              </a:rPr>
              <a:t>=</a:t>
            </a:r>
            <a:endParaRPr sz="1100">
              <a:latin typeface="Tahoma"/>
              <a:cs typeface="Tahoma"/>
            </a:endParaRPr>
          </a:p>
          <a:p>
            <a:pPr algn="r" marR="30480">
              <a:lnSpc>
                <a:spcPct val="100000"/>
              </a:lnSpc>
              <a:spcBef>
                <a:spcPts val="260"/>
              </a:spcBef>
            </a:pPr>
            <a:r>
              <a:rPr dirty="0" sz="1100" spc="-50">
                <a:latin typeface="Tahoma"/>
                <a:cs typeface="Tahoma"/>
              </a:rPr>
              <a:t>=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68677" y="2103842"/>
            <a:ext cx="28067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10">
                <a:latin typeface="Arial"/>
                <a:cs typeface="Arial"/>
              </a:rPr>
              <a:t>0</a:t>
            </a:r>
            <a:r>
              <a:rPr dirty="0" sz="800" spc="-10" b="0" i="1">
                <a:latin typeface="Bookman Old Style"/>
                <a:cs typeface="Bookman Old Style"/>
              </a:rPr>
              <a:t>.</a:t>
            </a:r>
            <a:r>
              <a:rPr dirty="0" sz="800" spc="-10">
                <a:latin typeface="Arial"/>
                <a:cs typeface="Arial"/>
              </a:rPr>
              <a:t>077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130234" y="1964193"/>
            <a:ext cx="121920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u="sng" sz="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</a:t>
            </a:r>
            <a:r>
              <a:rPr dirty="0" u="sng" sz="800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.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30</a:t>
            </a:r>
            <a:r>
              <a:rPr dirty="0" u="sng" sz="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×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</a:t>
            </a:r>
            <a:r>
              <a:rPr dirty="0" u="sng" sz="800" b="0" i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.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05</a:t>
            </a:r>
            <a:r>
              <a:rPr dirty="0" u="none" sz="800" spc="295">
                <a:latin typeface="Arial"/>
                <a:cs typeface="Arial"/>
              </a:rPr>
              <a:t> </a:t>
            </a:r>
            <a:r>
              <a:rPr dirty="0" u="none" baseline="-22727" sz="1650">
                <a:latin typeface="Tahoma"/>
                <a:cs typeface="Tahoma"/>
              </a:rPr>
              <a:t>=</a:t>
            </a:r>
            <a:r>
              <a:rPr dirty="0" u="none" baseline="-22727" sz="1650" spc="44">
                <a:latin typeface="Tahoma"/>
                <a:cs typeface="Tahoma"/>
              </a:rPr>
              <a:t> </a:t>
            </a:r>
            <a:r>
              <a:rPr dirty="0" u="none" baseline="-22727" sz="1650" spc="-15">
                <a:latin typeface="Arial"/>
                <a:cs typeface="Arial"/>
              </a:rPr>
              <a:t>0</a:t>
            </a:r>
            <a:r>
              <a:rPr dirty="0" u="none" baseline="-22727" sz="1650" spc="-15" i="1">
                <a:latin typeface="Century Gothic"/>
                <a:cs typeface="Century Gothic"/>
              </a:rPr>
              <a:t>.</a:t>
            </a:r>
            <a:r>
              <a:rPr dirty="0" u="none" baseline="-22727" sz="1650" spc="-15">
                <a:latin typeface="Arial"/>
                <a:cs typeface="Arial"/>
              </a:rPr>
              <a:t>1948</a:t>
            </a:r>
            <a:r>
              <a:rPr dirty="0" u="none" baseline="-22727" sz="1650" spc="-15" i="1">
                <a:latin typeface="Century Gothic"/>
                <a:cs typeface="Century Gothic"/>
              </a:rPr>
              <a:t>.</a:t>
            </a:r>
            <a:endParaRPr baseline="-22727" sz="1650">
              <a:latin typeface="Century Gothic"/>
              <a:cs typeface="Century Gothic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2423312"/>
            <a:ext cx="76809" cy="76809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598995" y="2351416"/>
            <a:ext cx="3201035" cy="934719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38100" marR="131445">
              <a:lnSpc>
                <a:spcPct val="102600"/>
              </a:lnSpc>
              <a:spcBef>
                <a:spcPts val="55"/>
              </a:spcBef>
            </a:pPr>
            <a:r>
              <a:rPr dirty="0" sz="1100" spc="-20">
                <a:latin typeface="Arial"/>
                <a:cs typeface="Arial"/>
              </a:rPr>
              <a:t>Similarly,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faulty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phone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was </a:t>
            </a:r>
            <a:r>
              <a:rPr dirty="0" sz="1100" spc="-10">
                <a:latin typeface="Arial"/>
                <a:cs typeface="Arial"/>
              </a:rPr>
              <a:t>manufactured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baseline="-13888" sz="12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0.4156,</a:t>
            </a:r>
            <a:endParaRPr sz="11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50"/>
              </a:spcBef>
            </a:pP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manufactured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B</a:t>
            </a:r>
            <a:r>
              <a:rPr dirty="0" baseline="-13888" sz="1200" spc="-37">
                <a:latin typeface="Arial"/>
                <a:cs typeface="Arial"/>
              </a:rPr>
              <a:t>3</a:t>
            </a:r>
            <a:endParaRPr baseline="-13888"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 sz="1100" spc="-10">
                <a:latin typeface="Arial"/>
                <a:cs typeface="Arial"/>
              </a:rPr>
              <a:t>Windows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0.3896.</a:t>
            </a:r>
            <a:endParaRPr sz="11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50"/>
              </a:spcBef>
            </a:pPr>
            <a:r>
              <a:rPr dirty="0" sz="1100">
                <a:latin typeface="Arial"/>
                <a:cs typeface="Arial"/>
              </a:rPr>
              <a:t>Note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9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-95">
                <a:latin typeface="Tahoma"/>
                <a:cs typeface="Tahoma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9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-100">
                <a:latin typeface="Tahoma"/>
                <a:cs typeface="Tahoma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3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>
                <a:latin typeface="Arial"/>
                <a:cs typeface="Arial"/>
              </a:rPr>
              <a:t>1.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Why?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007" y="2794698"/>
            <a:ext cx="76809" cy="7680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1007" y="3166084"/>
            <a:ext cx="76809" cy="76809"/>
          </a:xfrm>
          <a:prstGeom prst="rect">
            <a:avLst/>
          </a:prstGeom>
        </p:spPr>
      </p:pic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23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275">
                <a:latin typeface="Cambria"/>
                <a:cs typeface="Cambria"/>
              </a:rPr>
              <a:t>♡</a:t>
            </a:r>
            <a:r>
              <a:rPr dirty="0" spc="145">
                <a:latin typeface="Cambria"/>
                <a:cs typeface="Cambria"/>
              </a:rPr>
              <a:t> </a:t>
            </a:r>
            <a:r>
              <a:rPr dirty="0"/>
              <a:t>Example:</a:t>
            </a:r>
            <a:r>
              <a:rPr dirty="0" spc="175"/>
              <a:t> </a:t>
            </a:r>
            <a:r>
              <a:rPr dirty="0">
                <a:solidFill>
                  <a:srgbClr val="FF0000"/>
                </a:solidFill>
              </a:rPr>
              <a:t>Disease</a:t>
            </a:r>
            <a:r>
              <a:rPr dirty="0" spc="60">
                <a:solidFill>
                  <a:srgbClr val="FF0000"/>
                </a:solidFill>
              </a:rPr>
              <a:t> </a:t>
            </a:r>
            <a:r>
              <a:rPr dirty="0"/>
              <a:t>given</a:t>
            </a:r>
            <a:r>
              <a:rPr dirty="0" spc="65"/>
              <a:t> </a:t>
            </a:r>
            <a:r>
              <a:rPr dirty="0" spc="-10">
                <a:solidFill>
                  <a:srgbClr val="0000FF"/>
                </a:solidFill>
              </a:rPr>
              <a:t>symptom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402793"/>
            <a:ext cx="76809" cy="7680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24395" y="330884"/>
            <a:ext cx="3575050" cy="29317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102235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medical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statistics,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Bayes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theorem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determines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someone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given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they </a:t>
            </a:r>
            <a:r>
              <a:rPr dirty="0" sz="1100" spc="-10">
                <a:latin typeface="Arial"/>
                <a:cs typeface="Arial"/>
              </a:rPr>
              <a:t>have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Arial"/>
                <a:cs typeface="Arial"/>
              </a:rPr>
              <a:t>symptom</a:t>
            </a:r>
            <a:r>
              <a:rPr dirty="0" sz="1100" spc="-1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11430">
              <a:lnSpc>
                <a:spcPct val="102600"/>
              </a:lnSpc>
              <a:spcBef>
                <a:spcPts val="434"/>
              </a:spcBef>
            </a:pPr>
            <a:r>
              <a:rPr dirty="0" sz="1100" spc="175">
                <a:latin typeface="Cambria"/>
                <a:cs typeface="Cambria"/>
              </a:rPr>
              <a:t>♡</a:t>
            </a:r>
            <a:r>
              <a:rPr dirty="0" sz="1100" spc="45">
                <a:latin typeface="Cambria"/>
                <a:cs typeface="Cambria"/>
              </a:rPr>
              <a:t> </a:t>
            </a:r>
            <a:r>
              <a:rPr dirty="0" sz="1100" spc="-10">
                <a:latin typeface="Arial"/>
                <a:cs typeface="Arial"/>
              </a:rPr>
              <a:t>Consider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thought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occur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1%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population.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434"/>
              </a:spcBef>
            </a:pPr>
            <a:r>
              <a:rPr dirty="0" sz="1100">
                <a:latin typeface="Arial"/>
                <a:cs typeface="Arial"/>
              </a:rPr>
              <a:t>Using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particular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blood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physician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observes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out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patients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98%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possess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particular </a:t>
            </a:r>
            <a:r>
              <a:rPr dirty="0" sz="1100" spc="-10">
                <a:solidFill>
                  <a:srgbClr val="0000FF"/>
                </a:solidFill>
                <a:latin typeface="Arial"/>
                <a:cs typeface="Arial"/>
              </a:rPr>
              <a:t>symptom</a:t>
            </a:r>
            <a:r>
              <a:rPr dirty="0" sz="1100" spc="-1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365760">
              <a:lnSpc>
                <a:spcPct val="102699"/>
              </a:lnSpc>
              <a:spcBef>
                <a:spcPts val="434"/>
              </a:spcBef>
            </a:pPr>
            <a:r>
              <a:rPr dirty="0" sz="1100">
                <a:latin typeface="Arial"/>
                <a:cs typeface="Arial"/>
              </a:rPr>
              <a:t>Also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assume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0.1%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population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without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same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Arial"/>
                <a:cs typeface="Arial"/>
              </a:rPr>
              <a:t>symptom</a:t>
            </a:r>
            <a:r>
              <a:rPr dirty="0" sz="1100" spc="-1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170180">
              <a:lnSpc>
                <a:spcPct val="102600"/>
              </a:lnSpc>
              <a:spcBef>
                <a:spcPts val="434"/>
              </a:spcBef>
            </a:pP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randomly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chosen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population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blood </a:t>
            </a:r>
            <a:r>
              <a:rPr dirty="0" sz="1100">
                <a:latin typeface="Arial"/>
                <a:cs typeface="Arial"/>
              </a:rPr>
              <a:t>tested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shown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Arial"/>
                <a:cs typeface="Arial"/>
              </a:rPr>
              <a:t>symptom</a:t>
            </a:r>
            <a:r>
              <a:rPr dirty="0" sz="1100" spc="-1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34925">
              <a:lnSpc>
                <a:spcPct val="102600"/>
              </a:lnSpc>
              <a:spcBef>
                <a:spcPts val="434"/>
              </a:spcBef>
            </a:pPr>
            <a:r>
              <a:rPr dirty="0" sz="1100">
                <a:latin typeface="Arial"/>
                <a:cs typeface="Arial"/>
              </a:rPr>
              <a:t>What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conditional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r>
              <a:rPr dirty="0" sz="1100" spc="-10"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1100" spc="-10">
                <a:latin typeface="Arial"/>
                <a:cs typeface="Arial"/>
              </a:rPr>
              <a:t>Example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taken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youtube: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search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Bayesian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trap</a:t>
            </a:r>
            <a:r>
              <a:rPr dirty="0" sz="1100" spc="-2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974191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1373505"/>
            <a:ext cx="76809" cy="7680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1944890"/>
            <a:ext cx="76809" cy="7680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007" y="2344204"/>
            <a:ext cx="76809" cy="7680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1007" y="2743517"/>
            <a:ext cx="76809" cy="7680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1007" y="3142843"/>
            <a:ext cx="76809" cy="76809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4302752" y="3325931"/>
            <a:ext cx="138430" cy="15303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00" spc="-25" b="1">
                <a:latin typeface="Arial"/>
                <a:cs typeface="Arial"/>
              </a:rPr>
              <a:t>24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275">
                <a:latin typeface="Cambria"/>
                <a:cs typeface="Cambria"/>
              </a:rPr>
              <a:t>♡</a:t>
            </a:r>
            <a:r>
              <a:rPr dirty="0" spc="145">
                <a:latin typeface="Cambria"/>
                <a:cs typeface="Cambria"/>
              </a:rPr>
              <a:t> </a:t>
            </a:r>
            <a:r>
              <a:rPr dirty="0"/>
              <a:t>Example:</a:t>
            </a:r>
            <a:r>
              <a:rPr dirty="0" spc="175"/>
              <a:t> </a:t>
            </a:r>
            <a:r>
              <a:rPr dirty="0">
                <a:solidFill>
                  <a:srgbClr val="FF0000"/>
                </a:solidFill>
              </a:rPr>
              <a:t>Disease</a:t>
            </a:r>
            <a:r>
              <a:rPr dirty="0" spc="60">
                <a:solidFill>
                  <a:srgbClr val="FF0000"/>
                </a:solidFill>
              </a:rPr>
              <a:t> </a:t>
            </a:r>
            <a:r>
              <a:rPr dirty="0"/>
              <a:t>given</a:t>
            </a:r>
            <a:r>
              <a:rPr dirty="0" spc="65"/>
              <a:t> </a:t>
            </a:r>
            <a:r>
              <a:rPr dirty="0" spc="-10">
                <a:solidFill>
                  <a:srgbClr val="0000FF"/>
                </a:solidFill>
              </a:rPr>
              <a:t>symptom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404139"/>
            <a:ext cx="76809" cy="7680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11695" y="332230"/>
            <a:ext cx="3653790" cy="173418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25400" marR="17780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Here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k</a:t>
            </a:r>
            <a:r>
              <a:rPr dirty="0" sz="1100" spc="85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60">
                <a:latin typeface="Tahoma"/>
                <a:cs typeface="Tahoma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baseline="-13888" sz="12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randomly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chosen </a:t>
            </a:r>
            <a:r>
              <a:rPr dirty="0" sz="1100">
                <a:latin typeface="Arial"/>
                <a:cs typeface="Arial"/>
              </a:rPr>
              <a:t>person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baseline="-13888" sz="1200" spc="157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complement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B</a:t>
            </a:r>
            <a:r>
              <a:rPr dirty="0" baseline="-13888" sz="1200" spc="-37">
                <a:latin typeface="Arial"/>
                <a:cs typeface="Arial"/>
              </a:rPr>
              <a:t>1</a:t>
            </a:r>
            <a:r>
              <a:rPr dirty="0" sz="1100" spc="-2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5400" marR="71120">
              <a:lnSpc>
                <a:spcPct val="102699"/>
              </a:lnSpc>
              <a:spcBef>
                <a:spcPts val="434"/>
              </a:spcBef>
            </a:pPr>
            <a:r>
              <a:rPr dirty="0" sz="1100">
                <a:latin typeface="Arial"/>
                <a:cs typeface="Arial"/>
              </a:rPr>
              <a:t>Let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randomly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chosen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symptom</a:t>
            </a:r>
            <a:r>
              <a:rPr dirty="0" sz="1100">
                <a:latin typeface="Arial"/>
                <a:cs typeface="Arial"/>
              </a:rPr>
              <a:t>.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problem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determine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Pr</a:t>
            </a:r>
            <a:r>
              <a:rPr dirty="0" sz="1100" spc="-185" i="1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 i="1">
                <a:latin typeface="Arial"/>
                <a:cs typeface="Arial"/>
              </a:rPr>
              <a:t>B</a:t>
            </a:r>
            <a:r>
              <a:rPr dirty="0" baseline="-13888" sz="1200" spc="-15">
                <a:latin typeface="Arial"/>
                <a:cs typeface="Arial"/>
              </a:rPr>
              <a:t>1</a:t>
            </a:r>
            <a:r>
              <a:rPr dirty="0" sz="1100" spc="-10">
                <a:latin typeface="Cambria"/>
                <a:cs typeface="Cambria"/>
              </a:rPr>
              <a:t>|</a:t>
            </a:r>
            <a:r>
              <a:rPr dirty="0" sz="1100" spc="-10" i="1">
                <a:latin typeface="Arial"/>
                <a:cs typeface="Arial"/>
              </a:rPr>
              <a:t>A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 spc="-1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25400" marR="17780">
              <a:lnSpc>
                <a:spcPct val="102600"/>
              </a:lnSpc>
              <a:spcBef>
                <a:spcPts val="434"/>
              </a:spcBef>
            </a:pP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Pr</a:t>
            </a:r>
            <a:r>
              <a:rPr dirty="0" sz="1100" spc="-185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5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60">
                <a:latin typeface="Tahoma"/>
                <a:cs typeface="Tahoma"/>
              </a:rPr>
              <a:t> </a:t>
            </a:r>
            <a:r>
              <a:rPr dirty="0" sz="1100">
                <a:latin typeface="Arial"/>
                <a:cs typeface="Arial"/>
              </a:rPr>
              <a:t>0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>
                <a:latin typeface="Arial"/>
                <a:cs typeface="Arial"/>
              </a:rPr>
              <a:t>01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since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1%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population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r>
              <a:rPr dirty="0" sz="1100" spc="-10">
                <a:latin typeface="Arial"/>
                <a:cs typeface="Arial"/>
              </a:rPr>
              <a:t>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Pr</a:t>
            </a:r>
            <a:r>
              <a:rPr dirty="0" sz="1100" spc="-185" i="1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 i="1">
                <a:latin typeface="Arial"/>
                <a:cs typeface="Arial"/>
              </a:rPr>
              <a:t>A</a:t>
            </a:r>
            <a:r>
              <a:rPr dirty="0" sz="1100" spc="-10">
                <a:latin typeface="Cambria"/>
                <a:cs typeface="Cambria"/>
              </a:rPr>
              <a:t>|</a:t>
            </a:r>
            <a:r>
              <a:rPr dirty="0" sz="1100" spc="-10" i="1">
                <a:latin typeface="Arial"/>
                <a:cs typeface="Arial"/>
              </a:rPr>
              <a:t>B</a:t>
            </a:r>
            <a:r>
              <a:rPr dirty="0" baseline="-13888" sz="1200" spc="-15">
                <a:latin typeface="Arial"/>
                <a:cs typeface="Arial"/>
              </a:rPr>
              <a:t>1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10">
                <a:latin typeface="Arial"/>
                <a:cs typeface="Arial"/>
              </a:rPr>
              <a:t>0</a:t>
            </a:r>
            <a:r>
              <a:rPr dirty="0" sz="1100" spc="-10" i="1">
                <a:latin typeface="Century Gothic"/>
                <a:cs typeface="Century Gothic"/>
              </a:rPr>
              <a:t>.</a:t>
            </a:r>
            <a:r>
              <a:rPr dirty="0" sz="1100" spc="-10">
                <a:latin typeface="Arial"/>
                <a:cs typeface="Arial"/>
              </a:rPr>
              <a:t>98.</a:t>
            </a:r>
            <a:endParaRPr sz="1100">
              <a:latin typeface="Arial"/>
              <a:cs typeface="Arial"/>
            </a:endParaRPr>
          </a:p>
          <a:p>
            <a:pPr algn="just" marL="25400" marR="391160">
              <a:lnSpc>
                <a:spcPct val="102600"/>
              </a:lnSpc>
              <a:spcBef>
                <a:spcPts val="434"/>
              </a:spcBef>
            </a:pPr>
            <a:r>
              <a:rPr dirty="0" sz="1100">
                <a:latin typeface="Arial"/>
                <a:cs typeface="Arial"/>
              </a:rPr>
              <a:t>Also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25" i="1">
                <a:latin typeface="Arial"/>
                <a:cs typeface="Arial"/>
              </a:rPr>
              <a:t>Pr</a:t>
            </a:r>
            <a:r>
              <a:rPr dirty="0" sz="1100" spc="50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2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9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85">
                <a:latin typeface="Tahoma"/>
                <a:cs typeface="Tahoma"/>
              </a:rPr>
              <a:t> </a:t>
            </a:r>
            <a:r>
              <a:rPr dirty="0" sz="1100">
                <a:latin typeface="Arial"/>
                <a:cs typeface="Arial"/>
              </a:rPr>
              <a:t>0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>
                <a:latin typeface="Arial"/>
                <a:cs typeface="Arial"/>
              </a:rPr>
              <a:t>99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125" i="1">
                <a:latin typeface="Arial"/>
                <a:cs typeface="Arial"/>
              </a:rPr>
              <a:t>Pr</a:t>
            </a:r>
            <a:r>
              <a:rPr dirty="0" sz="1100" spc="50" i="1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 i="1">
                <a:latin typeface="Arial"/>
                <a:cs typeface="Arial"/>
              </a:rPr>
              <a:t>A</a:t>
            </a:r>
            <a:r>
              <a:rPr dirty="0" sz="1100" spc="-10">
                <a:latin typeface="Cambria"/>
                <a:cs typeface="Cambria"/>
              </a:rPr>
              <a:t>|</a:t>
            </a:r>
            <a:r>
              <a:rPr dirty="0" sz="1100" spc="-10" i="1">
                <a:latin typeface="Arial"/>
                <a:cs typeface="Arial"/>
              </a:rPr>
              <a:t>B</a:t>
            </a:r>
            <a:r>
              <a:rPr dirty="0" baseline="-13888" sz="1200" spc="-15">
                <a:latin typeface="Arial"/>
                <a:cs typeface="Arial"/>
              </a:rPr>
              <a:t>2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>
                <a:latin typeface="Tahoma"/>
                <a:cs typeface="Tahoma"/>
              </a:rPr>
              <a:t> =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sz="1100">
                <a:latin typeface="Arial"/>
                <a:cs typeface="Arial"/>
              </a:rPr>
              <a:t>0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>
                <a:latin typeface="Arial"/>
                <a:cs typeface="Arial"/>
              </a:rPr>
              <a:t>001,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having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symptom</a:t>
            </a:r>
            <a:r>
              <a:rPr dirty="0" sz="11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without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having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r>
              <a:rPr dirty="0" sz="1100">
                <a:latin typeface="Arial"/>
                <a:cs typeface="Arial"/>
              </a:rPr>
              <a:t>.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Pr</a:t>
            </a:r>
            <a:r>
              <a:rPr dirty="0" sz="1100" spc="-185" i="1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spc="35"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Arial"/>
                <a:cs typeface="Arial"/>
              </a:rPr>
              <a:t>symptom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 spc="-7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=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803452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1202766"/>
            <a:ext cx="76809" cy="7680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1602079"/>
            <a:ext cx="76809" cy="7680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866085" y="2174035"/>
            <a:ext cx="81661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800" spc="-10" i="1">
                <a:latin typeface="Arial"/>
                <a:cs typeface="Arial"/>
              </a:rPr>
              <a:t>Pr</a:t>
            </a:r>
            <a:r>
              <a:rPr dirty="0" sz="800" spc="-125" i="1">
                <a:latin typeface="Arial"/>
                <a:cs typeface="Arial"/>
              </a:rPr>
              <a:t> </a:t>
            </a:r>
            <a:r>
              <a:rPr dirty="0" sz="800" spc="-10">
                <a:latin typeface="Verdana"/>
                <a:cs typeface="Verdana"/>
              </a:rPr>
              <a:t>(</a:t>
            </a:r>
            <a:r>
              <a:rPr dirty="0" sz="800" spc="-10" i="1">
                <a:latin typeface="Arial"/>
                <a:cs typeface="Arial"/>
              </a:rPr>
              <a:t>A|B</a:t>
            </a:r>
            <a:r>
              <a:rPr dirty="0" baseline="-13888" sz="900" spc="-15">
                <a:latin typeface="Arial"/>
                <a:cs typeface="Arial"/>
              </a:rPr>
              <a:t>1</a:t>
            </a:r>
            <a:r>
              <a:rPr dirty="0" sz="800" spc="-10">
                <a:latin typeface="Verdana"/>
                <a:cs typeface="Verdana"/>
              </a:rPr>
              <a:t>)</a:t>
            </a:r>
            <a:r>
              <a:rPr dirty="0" sz="800" spc="-114">
                <a:latin typeface="Verdana"/>
                <a:cs typeface="Verdana"/>
              </a:rPr>
              <a:t> </a:t>
            </a:r>
            <a:r>
              <a:rPr dirty="0" sz="800" spc="-10" i="1">
                <a:latin typeface="Arial"/>
                <a:cs typeface="Arial"/>
              </a:rPr>
              <a:t>Pr</a:t>
            </a:r>
            <a:r>
              <a:rPr dirty="0" sz="800" spc="-125" i="1">
                <a:latin typeface="Arial"/>
                <a:cs typeface="Arial"/>
              </a:rPr>
              <a:t> </a:t>
            </a:r>
            <a:r>
              <a:rPr dirty="0" sz="800" spc="-20">
                <a:latin typeface="Verdana"/>
                <a:cs typeface="Verdana"/>
              </a:rPr>
              <a:t>(</a:t>
            </a:r>
            <a:r>
              <a:rPr dirty="0" sz="800" spc="-20" i="1">
                <a:latin typeface="Arial"/>
                <a:cs typeface="Arial"/>
              </a:rPr>
              <a:t>B</a:t>
            </a:r>
            <a:r>
              <a:rPr dirty="0" baseline="-13888" sz="900" spc="-30">
                <a:latin typeface="Arial"/>
                <a:cs typeface="Arial"/>
              </a:rPr>
              <a:t>1</a:t>
            </a:r>
            <a:r>
              <a:rPr dirty="0" sz="800" spc="-20">
                <a:latin typeface="Verdana"/>
                <a:cs typeface="Verdana"/>
              </a:rPr>
              <a:t>)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2492362" y="2321572"/>
            <a:ext cx="1564005" cy="0"/>
          </a:xfrm>
          <a:custGeom>
            <a:avLst/>
            <a:gdLst/>
            <a:ahLst/>
            <a:cxnLst/>
            <a:rect l="l" t="t" r="r" b="b"/>
            <a:pathLst>
              <a:path w="1564004" h="0">
                <a:moveTo>
                  <a:pt x="0" y="0"/>
                </a:moveTo>
                <a:lnTo>
                  <a:pt x="1563687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454262" y="2291878"/>
            <a:ext cx="164020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800" spc="-10" i="1">
                <a:latin typeface="Arial"/>
                <a:cs typeface="Arial"/>
              </a:rPr>
              <a:t>Pr</a:t>
            </a:r>
            <a:r>
              <a:rPr dirty="0" sz="800" spc="-120" i="1">
                <a:latin typeface="Arial"/>
                <a:cs typeface="Arial"/>
              </a:rPr>
              <a:t> </a:t>
            </a:r>
            <a:r>
              <a:rPr dirty="0" sz="800" spc="-10">
                <a:latin typeface="Verdana"/>
                <a:cs typeface="Verdana"/>
              </a:rPr>
              <a:t>(</a:t>
            </a:r>
            <a:r>
              <a:rPr dirty="0" sz="800" spc="-10" i="1">
                <a:latin typeface="Arial"/>
                <a:cs typeface="Arial"/>
              </a:rPr>
              <a:t>A|B</a:t>
            </a:r>
            <a:r>
              <a:rPr dirty="0" baseline="-13888" sz="900" spc="-15">
                <a:latin typeface="Arial"/>
                <a:cs typeface="Arial"/>
              </a:rPr>
              <a:t>1</a:t>
            </a:r>
            <a:r>
              <a:rPr dirty="0" sz="800" spc="-10">
                <a:latin typeface="Verdana"/>
                <a:cs typeface="Verdana"/>
              </a:rPr>
              <a:t>)</a:t>
            </a:r>
            <a:r>
              <a:rPr dirty="0" sz="800" spc="-120">
                <a:latin typeface="Verdana"/>
                <a:cs typeface="Verdana"/>
              </a:rPr>
              <a:t> </a:t>
            </a:r>
            <a:r>
              <a:rPr dirty="0" sz="800" spc="-10" i="1">
                <a:latin typeface="Arial"/>
                <a:cs typeface="Arial"/>
              </a:rPr>
              <a:t>Pr</a:t>
            </a:r>
            <a:r>
              <a:rPr dirty="0" sz="800" spc="-120" i="1">
                <a:latin typeface="Arial"/>
                <a:cs typeface="Arial"/>
              </a:rPr>
              <a:t> </a:t>
            </a:r>
            <a:r>
              <a:rPr dirty="0" sz="800" spc="-10">
                <a:latin typeface="Verdana"/>
                <a:cs typeface="Verdana"/>
              </a:rPr>
              <a:t>(</a:t>
            </a:r>
            <a:r>
              <a:rPr dirty="0" sz="800" spc="-10" i="1">
                <a:latin typeface="Arial"/>
                <a:cs typeface="Arial"/>
              </a:rPr>
              <a:t>B</a:t>
            </a:r>
            <a:r>
              <a:rPr dirty="0" baseline="-13888" sz="900" spc="-15">
                <a:latin typeface="Arial"/>
                <a:cs typeface="Arial"/>
              </a:rPr>
              <a:t>1</a:t>
            </a:r>
            <a:r>
              <a:rPr dirty="0" sz="800" spc="-10">
                <a:latin typeface="Verdana"/>
                <a:cs typeface="Verdana"/>
              </a:rPr>
              <a:t>)+</a:t>
            </a:r>
            <a:r>
              <a:rPr dirty="0" sz="800" spc="-10" i="1">
                <a:latin typeface="Arial"/>
                <a:cs typeface="Arial"/>
              </a:rPr>
              <a:t>Pr</a:t>
            </a:r>
            <a:r>
              <a:rPr dirty="0" sz="800" spc="-114" i="1">
                <a:latin typeface="Arial"/>
                <a:cs typeface="Arial"/>
              </a:rPr>
              <a:t> </a:t>
            </a:r>
            <a:r>
              <a:rPr dirty="0" sz="800" spc="-10">
                <a:latin typeface="Verdana"/>
                <a:cs typeface="Verdana"/>
              </a:rPr>
              <a:t>(</a:t>
            </a:r>
            <a:r>
              <a:rPr dirty="0" sz="800" spc="-10" i="1">
                <a:latin typeface="Arial"/>
                <a:cs typeface="Arial"/>
              </a:rPr>
              <a:t>A|B</a:t>
            </a:r>
            <a:r>
              <a:rPr dirty="0" baseline="-13888" sz="900" spc="-15">
                <a:latin typeface="Arial"/>
                <a:cs typeface="Arial"/>
              </a:rPr>
              <a:t>2</a:t>
            </a:r>
            <a:r>
              <a:rPr dirty="0" sz="800" spc="-10">
                <a:latin typeface="Verdana"/>
                <a:cs typeface="Verdana"/>
              </a:rPr>
              <a:t>)</a:t>
            </a:r>
            <a:r>
              <a:rPr dirty="0" sz="800" spc="-120">
                <a:latin typeface="Verdana"/>
                <a:cs typeface="Verdana"/>
              </a:rPr>
              <a:t> </a:t>
            </a:r>
            <a:r>
              <a:rPr dirty="0" sz="800" spc="-10" i="1">
                <a:latin typeface="Arial"/>
                <a:cs typeface="Arial"/>
              </a:rPr>
              <a:t>Pr</a:t>
            </a:r>
            <a:r>
              <a:rPr dirty="0" sz="800" spc="-120" i="1">
                <a:latin typeface="Arial"/>
                <a:cs typeface="Arial"/>
              </a:rPr>
              <a:t> </a:t>
            </a:r>
            <a:r>
              <a:rPr dirty="0" sz="800" spc="-20">
                <a:latin typeface="Verdana"/>
                <a:cs typeface="Verdana"/>
              </a:rPr>
              <a:t>(</a:t>
            </a:r>
            <a:r>
              <a:rPr dirty="0" sz="800" spc="-20" i="1">
                <a:latin typeface="Arial"/>
                <a:cs typeface="Arial"/>
              </a:rPr>
              <a:t>B</a:t>
            </a:r>
            <a:r>
              <a:rPr dirty="0" baseline="-13888" sz="900" spc="-30">
                <a:latin typeface="Arial"/>
                <a:cs typeface="Arial"/>
              </a:rPr>
              <a:t>2</a:t>
            </a:r>
            <a:r>
              <a:rPr dirty="0" sz="800" spc="-20">
                <a:latin typeface="Verdana"/>
                <a:cs typeface="Verdana"/>
              </a:rPr>
              <a:t>)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75766" y="2170453"/>
            <a:ext cx="1612900" cy="42735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60"/>
              </a:spcBef>
            </a:pPr>
            <a:r>
              <a:rPr dirty="0" sz="1100" spc="-10" i="1">
                <a:latin typeface="Arial"/>
                <a:cs typeface="Arial"/>
              </a:rPr>
              <a:t>Pr</a:t>
            </a:r>
            <a:r>
              <a:rPr dirty="0" sz="1100" spc="-185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>
                <a:latin typeface="Arial"/>
                <a:cs typeface="Arial"/>
              </a:rPr>
              <a:t>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spc="50">
                <a:latin typeface="Cambria"/>
                <a:cs typeface="Cambria"/>
              </a:rPr>
              <a:t> </a:t>
            </a:r>
            <a:r>
              <a:rPr dirty="0" sz="1100">
                <a:latin typeface="Arial"/>
                <a:cs typeface="Arial"/>
              </a:rPr>
              <a:t>S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5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55">
                <a:latin typeface="Tahoma"/>
                <a:cs typeface="Tahoma"/>
              </a:rPr>
              <a:t> </a:t>
            </a:r>
            <a:r>
              <a:rPr dirty="0" sz="1100" spc="-10" i="1">
                <a:latin typeface="Arial"/>
                <a:cs typeface="Arial"/>
              </a:rPr>
              <a:t>Pr</a:t>
            </a:r>
            <a:r>
              <a:rPr dirty="0" sz="1100" spc="-185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140">
                <a:latin typeface="Tahoma"/>
                <a:cs typeface="Tahoma"/>
              </a:rPr>
              <a:t>  </a:t>
            </a:r>
            <a:r>
              <a:rPr dirty="0" sz="1100" spc="-50">
                <a:latin typeface="Tahoma"/>
                <a:cs typeface="Tahoma"/>
              </a:rPr>
              <a:t>=</a:t>
            </a:r>
            <a:endParaRPr sz="1100">
              <a:latin typeface="Tahoma"/>
              <a:cs typeface="Tahoma"/>
            </a:endParaRPr>
          </a:p>
          <a:p>
            <a:pPr algn="r" marR="30480">
              <a:lnSpc>
                <a:spcPct val="100000"/>
              </a:lnSpc>
              <a:spcBef>
                <a:spcPts val="260"/>
              </a:spcBef>
            </a:pPr>
            <a:r>
              <a:rPr dirty="0" sz="1100" spc="-50">
                <a:latin typeface="Tahoma"/>
                <a:cs typeface="Tahoma"/>
              </a:rPr>
              <a:t>=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790151" y="2388500"/>
            <a:ext cx="50673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10">
                <a:latin typeface="Arial"/>
                <a:cs typeface="Arial"/>
              </a:rPr>
              <a:t>0</a:t>
            </a:r>
            <a:r>
              <a:rPr dirty="0" sz="800" spc="-10" b="0" i="1">
                <a:latin typeface="Bookman Old Style"/>
                <a:cs typeface="Bookman Old Style"/>
              </a:rPr>
              <a:t>.</a:t>
            </a:r>
            <a:r>
              <a:rPr dirty="0" sz="800" spc="-10">
                <a:latin typeface="Arial"/>
                <a:cs typeface="Arial"/>
              </a:rPr>
              <a:t>98</a:t>
            </a:r>
            <a:r>
              <a:rPr dirty="0" sz="800" spc="-10" i="1">
                <a:latin typeface="Arial"/>
                <a:cs typeface="Arial"/>
              </a:rPr>
              <a:t>×</a:t>
            </a:r>
            <a:r>
              <a:rPr dirty="0" sz="800" spc="-10">
                <a:latin typeface="Arial"/>
                <a:cs typeface="Arial"/>
              </a:rPr>
              <a:t>0</a:t>
            </a:r>
            <a:r>
              <a:rPr dirty="0" sz="800" spc="-10" b="0" i="1">
                <a:latin typeface="Bookman Old Style"/>
                <a:cs typeface="Bookman Old Style"/>
              </a:rPr>
              <a:t>.</a:t>
            </a:r>
            <a:r>
              <a:rPr dirty="0" sz="800" spc="-10">
                <a:latin typeface="Arial"/>
                <a:cs typeface="Arial"/>
              </a:rPr>
              <a:t>01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492362" y="2522334"/>
            <a:ext cx="1102360" cy="0"/>
          </a:xfrm>
          <a:custGeom>
            <a:avLst/>
            <a:gdLst/>
            <a:ahLst/>
            <a:cxnLst/>
            <a:rect l="l" t="t" r="r" b="b"/>
            <a:pathLst>
              <a:path w="1102360" h="0">
                <a:moveTo>
                  <a:pt x="0" y="0"/>
                </a:moveTo>
                <a:lnTo>
                  <a:pt x="1102055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479662" y="2490824"/>
            <a:ext cx="112776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10">
                <a:latin typeface="Arial"/>
                <a:cs typeface="Arial"/>
              </a:rPr>
              <a:t>0</a:t>
            </a:r>
            <a:r>
              <a:rPr dirty="0" sz="800" spc="-10" b="0" i="1">
                <a:latin typeface="Bookman Old Style"/>
                <a:cs typeface="Bookman Old Style"/>
              </a:rPr>
              <a:t>.</a:t>
            </a:r>
            <a:r>
              <a:rPr dirty="0" sz="800" spc="-10">
                <a:latin typeface="Arial"/>
                <a:cs typeface="Arial"/>
              </a:rPr>
              <a:t>98</a:t>
            </a:r>
            <a:r>
              <a:rPr dirty="0" sz="800" spc="-10" i="1">
                <a:latin typeface="Arial"/>
                <a:cs typeface="Arial"/>
              </a:rPr>
              <a:t>×</a:t>
            </a:r>
            <a:r>
              <a:rPr dirty="0" sz="800" spc="-10">
                <a:latin typeface="Arial"/>
                <a:cs typeface="Arial"/>
              </a:rPr>
              <a:t>0</a:t>
            </a:r>
            <a:r>
              <a:rPr dirty="0" sz="800" spc="-10" b="0" i="1">
                <a:latin typeface="Bookman Old Style"/>
                <a:cs typeface="Bookman Old Style"/>
              </a:rPr>
              <a:t>.</a:t>
            </a:r>
            <a:r>
              <a:rPr dirty="0" sz="800" spc="-10">
                <a:latin typeface="Arial"/>
                <a:cs typeface="Arial"/>
              </a:rPr>
              <a:t>01</a:t>
            </a:r>
            <a:r>
              <a:rPr dirty="0" sz="800" spc="-10">
                <a:latin typeface="Verdana"/>
                <a:cs typeface="Verdana"/>
              </a:rPr>
              <a:t>+</a:t>
            </a:r>
            <a:r>
              <a:rPr dirty="0" sz="800" spc="-10">
                <a:latin typeface="Arial"/>
                <a:cs typeface="Arial"/>
              </a:rPr>
              <a:t>0</a:t>
            </a:r>
            <a:r>
              <a:rPr dirty="0" sz="800" spc="-10" b="0" i="1">
                <a:latin typeface="Bookman Old Style"/>
                <a:cs typeface="Bookman Old Style"/>
              </a:rPr>
              <a:t>.</a:t>
            </a:r>
            <a:r>
              <a:rPr dirty="0" sz="800" spc="-10">
                <a:latin typeface="Arial"/>
                <a:cs typeface="Arial"/>
              </a:rPr>
              <a:t>001</a:t>
            </a:r>
            <a:r>
              <a:rPr dirty="0" sz="800" spc="-10" i="1">
                <a:latin typeface="Arial"/>
                <a:cs typeface="Arial"/>
              </a:rPr>
              <a:t>×</a:t>
            </a:r>
            <a:r>
              <a:rPr dirty="0" sz="800" spc="-10">
                <a:latin typeface="Arial"/>
                <a:cs typeface="Arial"/>
              </a:rPr>
              <a:t>0</a:t>
            </a:r>
            <a:r>
              <a:rPr dirty="0" sz="800" spc="-10" b="0" i="1">
                <a:latin typeface="Bookman Old Style"/>
                <a:cs typeface="Bookman Old Style"/>
              </a:rPr>
              <a:t>.</a:t>
            </a:r>
            <a:r>
              <a:rPr dirty="0" sz="800" spc="-10">
                <a:latin typeface="Arial"/>
                <a:cs typeface="Arial"/>
              </a:rPr>
              <a:t>99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86295" y="2584486"/>
            <a:ext cx="3253740" cy="6711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65608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175">
                <a:latin typeface="Tahoma"/>
                <a:cs typeface="Tahoma"/>
              </a:rPr>
              <a:t>  </a:t>
            </a:r>
            <a:r>
              <a:rPr dirty="0" sz="1100" spc="-10">
                <a:latin typeface="Arial"/>
                <a:cs typeface="Arial"/>
              </a:rPr>
              <a:t>0</a:t>
            </a:r>
            <a:r>
              <a:rPr dirty="0" sz="1100" spc="-10" i="1">
                <a:latin typeface="Century Gothic"/>
                <a:cs typeface="Century Gothic"/>
              </a:rPr>
              <a:t>.</a:t>
            </a:r>
            <a:r>
              <a:rPr dirty="0" sz="1100" spc="-10">
                <a:latin typeface="Arial"/>
                <a:cs typeface="Arial"/>
              </a:rPr>
              <a:t>9082</a:t>
            </a:r>
            <a:r>
              <a:rPr dirty="0" sz="1100" spc="-10" i="1"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  <a:p>
            <a:pPr marL="50800">
              <a:lnSpc>
                <a:spcPct val="100000"/>
              </a:lnSpc>
              <a:spcBef>
                <a:spcPts val="1100"/>
              </a:spcBef>
            </a:pPr>
            <a:r>
              <a:rPr dirty="0" sz="1100">
                <a:latin typeface="Arial"/>
                <a:cs typeface="Arial"/>
              </a:rPr>
              <a:t>Thus,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Pr</a:t>
            </a:r>
            <a:r>
              <a:rPr dirty="0" sz="1100" spc="-185" i="1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 spc="-10" i="1">
                <a:latin typeface="Arial"/>
                <a:cs typeface="Arial"/>
              </a:rPr>
              <a:t>Pr</a:t>
            </a:r>
            <a:r>
              <a:rPr dirty="0" sz="1100" spc="-185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baseline="-13888" sz="1200">
                <a:latin typeface="Arial"/>
                <a:cs typeface="Arial"/>
              </a:rPr>
              <a:t>1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>
                <a:latin typeface="Arial"/>
                <a:cs typeface="Arial"/>
              </a:rPr>
              <a:t>0</a:t>
            </a:r>
            <a:r>
              <a:rPr dirty="0" sz="1100" i="1">
                <a:latin typeface="Century Gothic"/>
                <a:cs typeface="Century Gothic"/>
              </a:rPr>
              <a:t>.</a:t>
            </a:r>
            <a:r>
              <a:rPr dirty="0" sz="1100">
                <a:latin typeface="Arial"/>
                <a:cs typeface="Arial"/>
              </a:rPr>
              <a:t>01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gets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revised </a:t>
            </a:r>
            <a:r>
              <a:rPr dirty="0" sz="1100" spc="-25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5"/>
              </a:spcBef>
            </a:pPr>
            <a:r>
              <a:rPr dirty="0" sz="1100" spc="-10" i="1">
                <a:latin typeface="Arial"/>
                <a:cs typeface="Arial"/>
              </a:rPr>
              <a:t>Pr</a:t>
            </a:r>
            <a:r>
              <a:rPr dirty="0" sz="1100" spc="-185" i="1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r>
              <a:rPr dirty="0" sz="11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spc="70"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Arial"/>
                <a:cs typeface="Arial"/>
              </a:rPr>
              <a:t>symptom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10" i="1">
                <a:latin typeface="Arial"/>
                <a:cs typeface="Arial"/>
              </a:rPr>
              <a:t>Pr</a:t>
            </a:r>
            <a:r>
              <a:rPr dirty="0" sz="1100" spc="-180" i="1">
                <a:latin typeface="Arial"/>
                <a:cs typeface="Arial"/>
              </a:rPr>
              <a:t> 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 i="1">
                <a:latin typeface="Arial"/>
                <a:cs typeface="Arial"/>
              </a:rPr>
              <a:t>B</a:t>
            </a:r>
            <a:r>
              <a:rPr dirty="0" baseline="-13888" sz="1200" spc="-15">
                <a:latin typeface="Arial"/>
                <a:cs typeface="Arial"/>
              </a:rPr>
              <a:t>1</a:t>
            </a:r>
            <a:r>
              <a:rPr dirty="0" sz="1100" spc="-10">
                <a:latin typeface="Cambria"/>
                <a:cs typeface="Cambria"/>
              </a:rPr>
              <a:t>|</a:t>
            </a:r>
            <a:r>
              <a:rPr dirty="0" sz="1100" spc="-10" i="1">
                <a:latin typeface="Arial"/>
                <a:cs typeface="Arial"/>
              </a:rPr>
              <a:t>A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10">
                <a:latin typeface="Arial"/>
                <a:cs typeface="Arial"/>
              </a:rPr>
              <a:t>0</a:t>
            </a:r>
            <a:r>
              <a:rPr dirty="0" sz="1100" spc="-10" i="1">
                <a:latin typeface="Century Gothic"/>
                <a:cs typeface="Century Gothic"/>
              </a:rPr>
              <a:t>.</a:t>
            </a:r>
            <a:r>
              <a:rPr dirty="0" sz="1100" spc="-10">
                <a:latin typeface="Arial"/>
                <a:cs typeface="Arial"/>
              </a:rPr>
              <a:t>9082.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007" y="2963760"/>
            <a:ext cx="76809" cy="76809"/>
          </a:xfrm>
          <a:prstGeom prst="rect">
            <a:avLst/>
          </a:prstGeom>
        </p:spPr>
      </p:pic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26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Monty</a:t>
            </a:r>
            <a:r>
              <a:rPr dirty="0" spc="55"/>
              <a:t> </a:t>
            </a:r>
            <a:r>
              <a:rPr dirty="0"/>
              <a:t>Hall:</a:t>
            </a:r>
            <a:r>
              <a:rPr dirty="0" spc="165"/>
              <a:t> </a:t>
            </a:r>
            <a:r>
              <a:rPr dirty="0"/>
              <a:t>TV</a:t>
            </a:r>
            <a:r>
              <a:rPr dirty="0" spc="55"/>
              <a:t> </a:t>
            </a:r>
            <a:r>
              <a:rPr dirty="0" spc="-20"/>
              <a:t>Game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791" y="322477"/>
            <a:ext cx="3110423" cy="17301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2202319"/>
            <a:ext cx="76809" cy="7680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24395" y="2130411"/>
            <a:ext cx="3584575" cy="122428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316865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Three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doors: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only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behind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it.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two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goats.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</a:pPr>
            <a:r>
              <a:rPr dirty="0" sz="1100" spc="-65">
                <a:latin typeface="Arial"/>
                <a:cs typeface="Arial"/>
              </a:rPr>
              <a:t>You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asked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choose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prize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behind.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reveals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two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reveals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goat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behind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it.</a:t>
            </a:r>
            <a:endParaRPr sz="1100">
              <a:latin typeface="Arial"/>
              <a:cs typeface="Arial"/>
            </a:endParaRPr>
          </a:p>
          <a:p>
            <a:pPr marL="12700" marR="78740">
              <a:lnSpc>
                <a:spcPct val="102600"/>
              </a:lnSpc>
            </a:pPr>
            <a:r>
              <a:rPr dirty="0" sz="1100">
                <a:latin typeface="Arial"/>
                <a:cs typeface="Arial"/>
              </a:rPr>
              <a:t>Now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stick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choice,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swap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choose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again </a:t>
            </a:r>
            <a:r>
              <a:rPr dirty="0" sz="1100">
                <a:latin typeface="Arial"/>
                <a:cs typeface="Arial"/>
              </a:rPr>
              <a:t>randomly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between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two?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2374392"/>
            <a:ext cx="76809" cy="7680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2546464"/>
            <a:ext cx="76809" cy="7680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007" y="2718549"/>
            <a:ext cx="76809" cy="7680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1007" y="3062694"/>
            <a:ext cx="76809" cy="76809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26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Probability</a:t>
            </a:r>
            <a:r>
              <a:rPr dirty="0" spc="75"/>
              <a:t> </a:t>
            </a:r>
            <a:r>
              <a:rPr dirty="0"/>
              <a:t>calculation</a:t>
            </a:r>
            <a:r>
              <a:rPr dirty="0" spc="75"/>
              <a:t> </a:t>
            </a:r>
            <a:r>
              <a:rPr dirty="0"/>
              <a:t>for</a:t>
            </a:r>
            <a:r>
              <a:rPr dirty="0" spc="75"/>
              <a:t> </a:t>
            </a:r>
            <a:r>
              <a:rPr dirty="0"/>
              <a:t>the</a:t>
            </a:r>
            <a:r>
              <a:rPr dirty="0" spc="75"/>
              <a:t> </a:t>
            </a:r>
            <a:r>
              <a:rPr dirty="0"/>
              <a:t>Monty</a:t>
            </a:r>
            <a:r>
              <a:rPr dirty="0" spc="75"/>
              <a:t> </a:t>
            </a:r>
            <a:r>
              <a:rPr dirty="0"/>
              <a:t>Hall</a:t>
            </a:r>
            <a:r>
              <a:rPr dirty="0" spc="80"/>
              <a:t> </a:t>
            </a:r>
            <a:r>
              <a:rPr dirty="0" spc="-10"/>
              <a:t>problem.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155" y="308025"/>
            <a:ext cx="134416" cy="13441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1556" y="307472"/>
            <a:ext cx="679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4395" y="271092"/>
            <a:ext cx="3535045" cy="123761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29"/>
              </a:spcBef>
            </a:pPr>
            <a:r>
              <a:rPr dirty="0" sz="1100">
                <a:latin typeface="Arial"/>
                <a:cs typeface="Arial"/>
              </a:rPr>
              <a:t>Note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player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two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mutually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exclusive ways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initially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choose:</a:t>
            </a:r>
            <a:endParaRPr sz="1100">
              <a:latin typeface="Arial"/>
              <a:cs typeface="Arial"/>
            </a:endParaRPr>
          </a:p>
          <a:p>
            <a:pPr marL="287655" indent="-179705">
              <a:lnSpc>
                <a:spcPts val="1180"/>
              </a:lnSpc>
              <a:buClr>
                <a:srgbClr val="3333B2"/>
              </a:buClr>
              <a:buAutoNum type="romanLcParenBoth"/>
              <a:tabLst>
                <a:tab pos="287655" algn="l"/>
              </a:tabLst>
            </a:pPr>
            <a:r>
              <a:rPr dirty="0" sz="1000">
                <a:latin typeface="Arial"/>
                <a:cs typeface="Arial"/>
              </a:rPr>
              <a:t>the car (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)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which has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probability 1</a:t>
            </a:r>
            <a:r>
              <a:rPr dirty="0" sz="1000" i="1">
                <a:latin typeface="Century Gothic"/>
                <a:cs typeface="Century Gothic"/>
              </a:rPr>
              <a:t>/</a:t>
            </a:r>
            <a:r>
              <a:rPr dirty="0" sz="1000">
                <a:latin typeface="Arial"/>
                <a:cs typeface="Arial"/>
              </a:rPr>
              <a:t>3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  <a:p>
            <a:pPr marL="288290" indent="-208279">
              <a:lnSpc>
                <a:spcPts val="1200"/>
              </a:lnSpc>
              <a:buClr>
                <a:srgbClr val="3333B2"/>
              </a:buClr>
              <a:buAutoNum type="romanLcParenBoth"/>
              <a:tabLst>
                <a:tab pos="288290" algn="l"/>
              </a:tabLst>
            </a:pP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goat(</a:t>
            </a:r>
            <a:r>
              <a:rPr dirty="0" sz="1000" i="1">
                <a:latin typeface="Arial"/>
                <a:cs typeface="Arial"/>
              </a:rPr>
              <a:t>G</a:t>
            </a:r>
            <a:r>
              <a:rPr dirty="0" sz="1000">
                <a:latin typeface="Arial"/>
                <a:cs typeface="Arial"/>
              </a:rPr>
              <a:t>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which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probability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</a:t>
            </a:r>
            <a:r>
              <a:rPr dirty="0" sz="1000" spc="-20" i="1">
                <a:latin typeface="Century Gothic"/>
                <a:cs typeface="Century Gothic"/>
              </a:rPr>
              <a:t>/</a:t>
            </a:r>
            <a:r>
              <a:rPr dirty="0" sz="1000" spc="-20">
                <a:latin typeface="Arial"/>
                <a:cs typeface="Arial"/>
              </a:rPr>
              <a:t>3.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100">
                <a:latin typeface="Arial"/>
                <a:cs typeface="Arial"/>
              </a:rPr>
              <a:t>Hence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eventual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(W):</a:t>
            </a:r>
            <a:endParaRPr sz="1100">
              <a:latin typeface="Arial"/>
              <a:cs typeface="Arial"/>
            </a:endParaRPr>
          </a:p>
          <a:p>
            <a:pPr marL="201930">
              <a:lnSpc>
                <a:spcPct val="100000"/>
              </a:lnSpc>
              <a:spcBef>
                <a:spcPts val="555"/>
              </a:spcBef>
            </a:pP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W</a:t>
            </a:r>
            <a:r>
              <a:rPr dirty="0" sz="1100" spc="-160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170">
                <a:latin typeface="Tahoma"/>
                <a:cs typeface="Tahoma"/>
              </a:rPr>
              <a:t> 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170">
                <a:latin typeface="Tahoma"/>
                <a:cs typeface="Tahoma"/>
              </a:rPr>
              <a:t> 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W</a:t>
            </a:r>
            <a:r>
              <a:rPr dirty="0" sz="1100" spc="90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∩</a:t>
            </a:r>
            <a:r>
              <a:rPr dirty="0" sz="1100" spc="5">
                <a:latin typeface="Cambria"/>
                <a:cs typeface="Cambria"/>
              </a:rPr>
              <a:t> </a:t>
            </a:r>
            <a:r>
              <a:rPr dirty="0" sz="1100" i="1">
                <a:latin typeface="Arial"/>
                <a:cs typeface="Arial"/>
              </a:rPr>
              <a:t>C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9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-100">
                <a:latin typeface="Tahoma"/>
                <a:cs typeface="Tahoma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W</a:t>
            </a:r>
            <a:r>
              <a:rPr dirty="0" sz="1100" spc="90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∩</a:t>
            </a:r>
            <a:r>
              <a:rPr dirty="0" sz="1100" spc="10">
                <a:latin typeface="Cambria"/>
                <a:cs typeface="Cambria"/>
              </a:rPr>
              <a:t> </a:t>
            </a:r>
            <a:r>
              <a:rPr dirty="0" sz="1100" i="1">
                <a:latin typeface="Arial"/>
                <a:cs typeface="Arial"/>
              </a:rPr>
              <a:t>G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280">
                <a:latin typeface="Tahoma"/>
                <a:cs typeface="Tahoma"/>
              </a:rPr>
              <a:t> </a:t>
            </a:r>
            <a:r>
              <a:rPr dirty="0" sz="1100">
                <a:latin typeface="Arial"/>
                <a:cs typeface="Arial"/>
              </a:rPr>
              <a:t>since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</a:t>
            </a:r>
            <a:r>
              <a:rPr dirty="0" sz="1100" spc="5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∪</a:t>
            </a:r>
            <a:r>
              <a:rPr dirty="0" sz="1100" spc="5">
                <a:latin typeface="Cambria"/>
                <a:cs typeface="Cambria"/>
              </a:rPr>
              <a:t> </a:t>
            </a:r>
            <a:r>
              <a:rPr dirty="0" sz="1100" i="1">
                <a:latin typeface="Arial"/>
                <a:cs typeface="Arial"/>
              </a:rPr>
              <a:t>G</a:t>
            </a:r>
            <a:r>
              <a:rPr dirty="0" sz="1100" spc="30" i="1">
                <a:latin typeface="Arial"/>
                <a:cs typeface="Arial"/>
              </a:rPr>
              <a:t> </a:t>
            </a: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50" i="1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688340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229">
                <a:latin typeface="Tahoma"/>
                <a:cs typeface="Tahoma"/>
              </a:rPr>
              <a:t> 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W</a:t>
            </a:r>
            <a:r>
              <a:rPr dirty="0" sz="1100" spc="-135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i="1">
                <a:latin typeface="Arial"/>
                <a:cs typeface="Arial"/>
              </a:rPr>
              <a:t>C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C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6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+</a:t>
            </a:r>
            <a:r>
              <a:rPr dirty="0" sz="1100" spc="-70">
                <a:latin typeface="Tahoma"/>
                <a:cs typeface="Tahoma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W</a:t>
            </a:r>
            <a:r>
              <a:rPr dirty="0" sz="1100" spc="-140" i="1">
                <a:latin typeface="Arial"/>
                <a:cs typeface="Arial"/>
              </a:rPr>
              <a:t> </a:t>
            </a:r>
            <a:r>
              <a:rPr dirty="0" sz="1100" spc="-10">
                <a:latin typeface="Cambria"/>
                <a:cs typeface="Cambria"/>
              </a:rPr>
              <a:t>|</a:t>
            </a:r>
            <a:r>
              <a:rPr dirty="0" sz="1100" spc="-10" i="1">
                <a:latin typeface="Arial"/>
                <a:cs typeface="Arial"/>
              </a:rPr>
              <a:t>G</a:t>
            </a:r>
            <a:r>
              <a:rPr dirty="0" sz="1100" spc="-10">
                <a:latin typeface="Tahoma"/>
                <a:cs typeface="Tahoma"/>
              </a:rPr>
              <a:t>)</a:t>
            </a:r>
            <a:r>
              <a:rPr dirty="0" sz="1100" spc="-10" i="1">
                <a:latin typeface="Arial"/>
                <a:cs typeface="Arial"/>
              </a:rPr>
              <a:t>P</a:t>
            </a:r>
            <a:r>
              <a:rPr dirty="0" sz="1100" spc="-10">
                <a:latin typeface="Tahoma"/>
                <a:cs typeface="Tahoma"/>
              </a:rPr>
              <a:t>(</a:t>
            </a:r>
            <a:r>
              <a:rPr dirty="0" sz="1100" spc="-10" i="1">
                <a:latin typeface="Arial"/>
                <a:cs typeface="Arial"/>
              </a:rPr>
              <a:t>G</a:t>
            </a:r>
            <a:r>
              <a:rPr dirty="0" sz="1100" spc="-10">
                <a:latin typeface="Tahoma"/>
                <a:cs typeface="Tahoma"/>
              </a:rPr>
              <a:t>)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155" y="943495"/>
            <a:ext cx="134416" cy="13441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61556" y="942942"/>
            <a:ext cx="679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98995" y="1493988"/>
            <a:ext cx="3631565" cy="7562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13740">
              <a:lnSpc>
                <a:spcPts val="1000"/>
              </a:lnSpc>
              <a:spcBef>
                <a:spcPts val="90"/>
              </a:spcBef>
            </a:pPr>
            <a:r>
              <a:rPr dirty="0" sz="1100">
                <a:latin typeface="Tahoma"/>
                <a:cs typeface="Tahoma"/>
              </a:rPr>
              <a:t>=</a:t>
            </a:r>
            <a:r>
              <a:rPr dirty="0" sz="1100" spc="180">
                <a:latin typeface="Tahoma"/>
                <a:cs typeface="Tahoma"/>
              </a:rPr>
              <a:t> 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W</a:t>
            </a:r>
            <a:r>
              <a:rPr dirty="0" sz="1100" spc="-155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i="1">
                <a:latin typeface="Arial"/>
                <a:cs typeface="Arial"/>
              </a:rPr>
              <a:t>C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u="sng" baseline="31250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dirty="0" u="none" baseline="31250" sz="1200" spc="232">
                <a:latin typeface="Arial"/>
                <a:cs typeface="Arial"/>
              </a:rPr>
              <a:t> </a:t>
            </a:r>
            <a:r>
              <a:rPr dirty="0" u="none" sz="1100">
                <a:latin typeface="Tahoma"/>
                <a:cs typeface="Tahoma"/>
              </a:rPr>
              <a:t>+</a:t>
            </a:r>
            <a:r>
              <a:rPr dirty="0" u="none" sz="1100" spc="-90">
                <a:latin typeface="Tahoma"/>
                <a:cs typeface="Tahoma"/>
              </a:rPr>
              <a:t> </a:t>
            </a:r>
            <a:r>
              <a:rPr dirty="0" u="none" sz="1100" i="1">
                <a:latin typeface="Arial"/>
                <a:cs typeface="Arial"/>
              </a:rPr>
              <a:t>P</a:t>
            </a:r>
            <a:r>
              <a:rPr dirty="0" u="none" sz="1100">
                <a:latin typeface="Tahoma"/>
                <a:cs typeface="Tahoma"/>
              </a:rPr>
              <a:t>(</a:t>
            </a:r>
            <a:r>
              <a:rPr dirty="0" u="none" sz="1100" i="1">
                <a:latin typeface="Arial"/>
                <a:cs typeface="Arial"/>
              </a:rPr>
              <a:t>W</a:t>
            </a:r>
            <a:r>
              <a:rPr dirty="0" u="none" sz="1100" spc="-155" i="1">
                <a:latin typeface="Arial"/>
                <a:cs typeface="Arial"/>
              </a:rPr>
              <a:t> </a:t>
            </a:r>
            <a:r>
              <a:rPr dirty="0" u="none" sz="1100">
                <a:latin typeface="Cambria"/>
                <a:cs typeface="Cambria"/>
              </a:rPr>
              <a:t>|</a:t>
            </a:r>
            <a:r>
              <a:rPr dirty="0" u="none" sz="1100" i="1">
                <a:latin typeface="Arial"/>
                <a:cs typeface="Arial"/>
              </a:rPr>
              <a:t>G</a:t>
            </a:r>
            <a:r>
              <a:rPr dirty="0" u="none" sz="1100">
                <a:latin typeface="Tahoma"/>
                <a:cs typeface="Tahoma"/>
              </a:rPr>
              <a:t>)</a:t>
            </a:r>
            <a:r>
              <a:rPr dirty="0" u="none" sz="1100" spc="-30">
                <a:latin typeface="Tahoma"/>
                <a:cs typeface="Tahoma"/>
              </a:rPr>
              <a:t> </a:t>
            </a:r>
            <a:r>
              <a:rPr dirty="0" u="sng" baseline="31250" sz="1200" spc="-7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endParaRPr baseline="31250" sz="1200">
              <a:latin typeface="Arial"/>
              <a:cs typeface="Arial"/>
            </a:endParaRPr>
          </a:p>
          <a:p>
            <a:pPr marL="1492885">
              <a:lnSpc>
                <a:spcPts val="640"/>
              </a:lnSpc>
              <a:tabLst>
                <a:tab pos="2280285" algn="l"/>
              </a:tabLst>
            </a:pPr>
            <a:r>
              <a:rPr dirty="0" sz="800" spc="-50">
                <a:latin typeface="Arial"/>
                <a:cs typeface="Arial"/>
              </a:rPr>
              <a:t>3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5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  <a:p>
            <a:pPr marL="38100" marR="30480">
              <a:lnSpc>
                <a:spcPct val="102600"/>
              </a:lnSpc>
              <a:spcBef>
                <a:spcPts val="6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two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probabilities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W</a:t>
            </a:r>
            <a:r>
              <a:rPr dirty="0" sz="1100" spc="-160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i="1">
                <a:latin typeface="Arial"/>
                <a:cs typeface="Arial"/>
              </a:rPr>
              <a:t>C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55">
                <a:latin typeface="Tahoma"/>
                <a:cs typeface="Tahoma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W</a:t>
            </a:r>
            <a:r>
              <a:rPr dirty="0" sz="1100" spc="-160" i="1">
                <a:latin typeface="Arial"/>
                <a:cs typeface="Arial"/>
              </a:rPr>
              <a:t> </a:t>
            </a:r>
            <a:r>
              <a:rPr dirty="0" sz="1100">
                <a:latin typeface="Cambria"/>
                <a:cs typeface="Cambria"/>
              </a:rPr>
              <a:t>|</a:t>
            </a:r>
            <a:r>
              <a:rPr dirty="0" sz="1100" i="1">
                <a:latin typeface="Arial"/>
                <a:cs typeface="Arial"/>
              </a:rPr>
              <a:t>G</a:t>
            </a:r>
            <a:r>
              <a:rPr dirty="0" sz="1100">
                <a:latin typeface="Tahoma"/>
                <a:cs typeface="Tahoma"/>
              </a:rPr>
              <a:t>)</a:t>
            </a:r>
            <a:r>
              <a:rPr dirty="0" sz="1100" spc="-50">
                <a:latin typeface="Tahoma"/>
                <a:cs typeface="Tahoma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depend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on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after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selection.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Three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possible </a:t>
            </a:r>
            <a:r>
              <a:rPr dirty="0" sz="1100">
                <a:latin typeface="Arial"/>
                <a:cs typeface="Arial"/>
              </a:rPr>
              <a:t>strategies: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Stay,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Swap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Randomly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choose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again.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155" y="1751177"/>
            <a:ext cx="134416" cy="134416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61556" y="1749925"/>
            <a:ext cx="679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37095" y="2427719"/>
            <a:ext cx="3272790" cy="0"/>
          </a:xfrm>
          <a:custGeom>
            <a:avLst/>
            <a:gdLst/>
            <a:ahLst/>
            <a:cxnLst/>
            <a:rect l="l" t="t" r="r" b="b"/>
            <a:pathLst>
              <a:path w="3272790" h="0">
                <a:moveTo>
                  <a:pt x="0" y="0"/>
                </a:moveTo>
                <a:lnTo>
                  <a:pt x="327223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37095" y="2604859"/>
            <a:ext cx="3272790" cy="0"/>
          </a:xfrm>
          <a:custGeom>
            <a:avLst/>
            <a:gdLst/>
            <a:ahLst/>
            <a:cxnLst/>
            <a:rect l="l" t="t" r="r" b="b"/>
            <a:pathLst>
              <a:path w="3272790" h="0">
                <a:moveTo>
                  <a:pt x="0" y="0"/>
                </a:moveTo>
                <a:lnTo>
                  <a:pt x="327223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00303" y="2383178"/>
            <a:ext cx="540385" cy="390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900"/>
              </a:lnSpc>
              <a:spcBef>
                <a:spcPts val="100"/>
              </a:spcBef>
            </a:pPr>
            <a:r>
              <a:rPr dirty="0" sz="1100" spc="-10">
                <a:latin typeface="Arial"/>
                <a:cs typeface="Arial"/>
              </a:rPr>
              <a:t>Strategy </a:t>
            </a:r>
            <a:r>
              <a:rPr dirty="0" sz="1100" spc="-20">
                <a:latin typeface="Arial"/>
                <a:cs typeface="Arial"/>
              </a:rPr>
              <a:t>Stay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350302" y="2383178"/>
            <a:ext cx="2534285" cy="39052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9"/>
              </a:spcBef>
              <a:tabLst>
                <a:tab pos="695960" algn="l"/>
                <a:tab pos="2167255" algn="l"/>
              </a:tabLst>
            </a:pP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W</a:t>
            </a:r>
            <a:r>
              <a:rPr dirty="0" sz="1100" spc="-114" i="1">
                <a:latin typeface="Arial"/>
                <a:cs typeface="Arial"/>
              </a:rPr>
              <a:t> </a:t>
            </a:r>
            <a:r>
              <a:rPr dirty="0" sz="1100" spc="-25">
                <a:latin typeface="Cambria"/>
                <a:cs typeface="Cambria"/>
              </a:rPr>
              <a:t>|</a:t>
            </a:r>
            <a:r>
              <a:rPr dirty="0" sz="1100" spc="-25" i="1">
                <a:latin typeface="Arial"/>
                <a:cs typeface="Arial"/>
              </a:rPr>
              <a:t>C</a:t>
            </a:r>
            <a:r>
              <a:rPr dirty="0" sz="1100" spc="-25">
                <a:latin typeface="Tahoma"/>
                <a:cs typeface="Tahoma"/>
              </a:rPr>
              <a:t>)</a:t>
            </a:r>
            <a:r>
              <a:rPr dirty="0" sz="1100">
                <a:latin typeface="Tahoma"/>
                <a:cs typeface="Tahoma"/>
              </a:rPr>
              <a:t>	</a:t>
            </a:r>
            <a:r>
              <a:rPr dirty="0" sz="1100" i="1">
                <a:latin typeface="Arial"/>
                <a:cs typeface="Arial"/>
              </a:rPr>
              <a:t>P</a:t>
            </a:r>
            <a:r>
              <a:rPr dirty="0" sz="1100">
                <a:latin typeface="Tahoma"/>
                <a:cs typeface="Tahoma"/>
              </a:rPr>
              <a:t>(</a:t>
            </a:r>
            <a:r>
              <a:rPr dirty="0" sz="1100" i="1">
                <a:latin typeface="Arial"/>
                <a:cs typeface="Arial"/>
              </a:rPr>
              <a:t>W</a:t>
            </a:r>
            <a:r>
              <a:rPr dirty="0" sz="1100" spc="-114" i="1">
                <a:latin typeface="Arial"/>
                <a:cs typeface="Arial"/>
              </a:rPr>
              <a:t> </a:t>
            </a:r>
            <a:r>
              <a:rPr dirty="0" sz="1100" spc="-25">
                <a:latin typeface="Cambria"/>
                <a:cs typeface="Cambria"/>
              </a:rPr>
              <a:t>|</a:t>
            </a:r>
            <a:r>
              <a:rPr dirty="0" sz="1100" spc="-25" i="1">
                <a:latin typeface="Arial"/>
                <a:cs typeface="Arial"/>
              </a:rPr>
              <a:t>G</a:t>
            </a:r>
            <a:r>
              <a:rPr dirty="0" sz="1100" spc="-25">
                <a:latin typeface="Tahoma"/>
                <a:cs typeface="Tahoma"/>
              </a:rPr>
              <a:t>)</a:t>
            </a:r>
            <a:r>
              <a:rPr dirty="0" sz="1100">
                <a:latin typeface="Tahoma"/>
                <a:cs typeface="Tahoma"/>
              </a:rPr>
              <a:t>	</a:t>
            </a:r>
            <a:r>
              <a:rPr dirty="0" sz="1100" spc="-20">
                <a:latin typeface="Arial"/>
                <a:cs typeface="Arial"/>
              </a:rPr>
              <a:t>P(W)</a:t>
            </a:r>
            <a:endParaRPr sz="11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695960" algn="l"/>
                <a:tab pos="1376045" algn="l"/>
              </a:tabLst>
            </a:pPr>
            <a:r>
              <a:rPr dirty="0" sz="1100" spc="-50">
                <a:latin typeface="Arial"/>
                <a:cs typeface="Arial"/>
              </a:rPr>
              <a:t>1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50">
                <a:latin typeface="Arial"/>
                <a:cs typeface="Arial"/>
              </a:rPr>
              <a:t>0</a:t>
            </a:r>
            <a:r>
              <a:rPr dirty="0" sz="1100">
                <a:latin typeface="Arial"/>
                <a:cs typeface="Arial"/>
              </a:rPr>
              <a:t>	1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229">
                <a:latin typeface="Cambria"/>
                <a:cs typeface="Cambria"/>
              </a:rPr>
              <a:t>×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u="sng" baseline="31250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dirty="0" u="none" baseline="31250" sz="1200" spc="225">
                <a:latin typeface="Arial"/>
                <a:cs typeface="Arial"/>
              </a:rPr>
              <a:t> </a:t>
            </a:r>
            <a:r>
              <a:rPr dirty="0" u="none" sz="1100">
                <a:latin typeface="Tahoma"/>
                <a:cs typeface="Tahoma"/>
              </a:rPr>
              <a:t>+</a:t>
            </a:r>
            <a:r>
              <a:rPr dirty="0" u="none" sz="1100" spc="-100">
                <a:latin typeface="Tahoma"/>
                <a:cs typeface="Tahoma"/>
              </a:rPr>
              <a:t> </a:t>
            </a:r>
            <a:r>
              <a:rPr dirty="0" u="none" sz="1100">
                <a:latin typeface="Arial"/>
                <a:cs typeface="Arial"/>
              </a:rPr>
              <a:t>0</a:t>
            </a:r>
            <a:r>
              <a:rPr dirty="0" u="none" sz="1100" spc="-60">
                <a:latin typeface="Arial"/>
                <a:cs typeface="Arial"/>
              </a:rPr>
              <a:t> </a:t>
            </a:r>
            <a:r>
              <a:rPr dirty="0" u="none" sz="1100" spc="229">
                <a:latin typeface="Cambria"/>
                <a:cs typeface="Cambria"/>
              </a:rPr>
              <a:t>×</a:t>
            </a:r>
            <a:r>
              <a:rPr dirty="0" u="none" sz="1100" spc="125">
                <a:latin typeface="Cambria"/>
                <a:cs typeface="Cambria"/>
              </a:rPr>
              <a:t> </a:t>
            </a:r>
            <a:r>
              <a:rPr dirty="0" u="sng" baseline="31250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dirty="0" u="none" baseline="31250" sz="1200" spc="315">
                <a:latin typeface="Arial"/>
                <a:cs typeface="Arial"/>
              </a:rPr>
              <a:t> </a:t>
            </a:r>
            <a:r>
              <a:rPr dirty="0" u="none" sz="1100">
                <a:latin typeface="Tahoma"/>
                <a:cs typeface="Tahoma"/>
              </a:rPr>
              <a:t>=</a:t>
            </a:r>
            <a:r>
              <a:rPr dirty="0" u="none" sz="1100" spc="85">
                <a:latin typeface="Tahoma"/>
                <a:cs typeface="Tahoma"/>
              </a:rPr>
              <a:t> </a:t>
            </a:r>
            <a:r>
              <a:rPr dirty="0" u="sng" baseline="31250" sz="1200" spc="-7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endParaRPr baseline="31250"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975533" y="2667100"/>
            <a:ext cx="85598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4984" algn="l"/>
                <a:tab pos="786130" algn="l"/>
              </a:tabLst>
            </a:pPr>
            <a:r>
              <a:rPr dirty="0" sz="800" spc="-50">
                <a:latin typeface="Arial"/>
                <a:cs typeface="Arial"/>
              </a:rPr>
              <a:t>3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50">
                <a:latin typeface="Arial"/>
                <a:cs typeface="Arial"/>
              </a:rPr>
              <a:t>3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5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975533" y="2845751"/>
            <a:ext cx="8191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688652" y="2760648"/>
            <a:ext cx="116776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Arial"/>
                <a:cs typeface="Arial"/>
              </a:rPr>
              <a:t>0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229">
                <a:latin typeface="Cambria"/>
                <a:cs typeface="Cambria"/>
              </a:rPr>
              <a:t>×</a:t>
            </a:r>
            <a:r>
              <a:rPr dirty="0" sz="1100" spc="130">
                <a:latin typeface="Cambria"/>
                <a:cs typeface="Cambria"/>
              </a:rPr>
              <a:t> </a:t>
            </a:r>
            <a:r>
              <a:rPr dirty="0" u="sng" baseline="31250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dirty="0" u="none" baseline="31250" sz="1200" spc="225">
                <a:latin typeface="Arial"/>
                <a:cs typeface="Arial"/>
              </a:rPr>
              <a:t> </a:t>
            </a:r>
            <a:r>
              <a:rPr dirty="0" u="none" sz="1100">
                <a:latin typeface="Tahoma"/>
                <a:cs typeface="Tahoma"/>
              </a:rPr>
              <a:t>+</a:t>
            </a:r>
            <a:r>
              <a:rPr dirty="0" u="none" sz="1100" spc="-100">
                <a:latin typeface="Tahoma"/>
                <a:cs typeface="Tahoma"/>
              </a:rPr>
              <a:t> </a:t>
            </a:r>
            <a:r>
              <a:rPr dirty="0" u="none" sz="1100">
                <a:latin typeface="Arial"/>
                <a:cs typeface="Arial"/>
              </a:rPr>
              <a:t>1</a:t>
            </a:r>
            <a:r>
              <a:rPr dirty="0" u="none" sz="1100" spc="-60">
                <a:latin typeface="Arial"/>
                <a:cs typeface="Arial"/>
              </a:rPr>
              <a:t> </a:t>
            </a:r>
            <a:r>
              <a:rPr dirty="0" u="none" sz="1100" spc="229">
                <a:latin typeface="Cambria"/>
                <a:cs typeface="Cambria"/>
              </a:rPr>
              <a:t>×</a:t>
            </a:r>
            <a:r>
              <a:rPr dirty="0" u="none" sz="1100" spc="125">
                <a:latin typeface="Cambria"/>
                <a:cs typeface="Cambria"/>
              </a:rPr>
              <a:t> </a:t>
            </a:r>
            <a:r>
              <a:rPr dirty="0" u="sng" baseline="31250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dirty="0" u="none" baseline="31250" sz="1200" spc="315">
                <a:latin typeface="Arial"/>
                <a:cs typeface="Arial"/>
              </a:rPr>
              <a:t> </a:t>
            </a:r>
            <a:r>
              <a:rPr dirty="0" u="none" sz="1100">
                <a:latin typeface="Tahoma"/>
                <a:cs typeface="Tahoma"/>
              </a:rPr>
              <a:t>=</a:t>
            </a:r>
            <a:r>
              <a:rPr dirty="0" u="none" sz="1100" spc="85">
                <a:latin typeface="Tahoma"/>
                <a:cs typeface="Tahoma"/>
              </a:rPr>
              <a:t> </a:t>
            </a:r>
            <a:r>
              <a:rPr dirty="0" u="sng" baseline="31250" sz="1200" spc="-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endParaRPr baseline="31250"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477882" y="2845751"/>
            <a:ext cx="35306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3845" algn="l"/>
              </a:tabLst>
            </a:pPr>
            <a:r>
              <a:rPr dirty="0" sz="800" spc="-50">
                <a:latin typeface="Arial"/>
                <a:cs typeface="Arial"/>
              </a:rPr>
              <a:t>3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50" b="1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00303" y="2749420"/>
            <a:ext cx="549275" cy="380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100"/>
              </a:spcBef>
            </a:pPr>
            <a:r>
              <a:rPr dirty="0" sz="1100" spc="-20">
                <a:latin typeface="Arial"/>
                <a:cs typeface="Arial"/>
              </a:rPr>
              <a:t>Swap Random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375702" y="2760648"/>
            <a:ext cx="102870" cy="3073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1295"/>
              </a:lnSpc>
              <a:spcBef>
                <a:spcPts val="90"/>
              </a:spcBef>
            </a:pPr>
            <a:r>
              <a:rPr dirty="0" sz="1100" spc="-5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27305">
              <a:lnSpc>
                <a:spcPts val="935"/>
              </a:lnSpc>
            </a:pPr>
            <a:r>
              <a:rPr dirty="0" u="sng" sz="8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034070" y="2760648"/>
            <a:ext cx="102870" cy="3073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1295"/>
              </a:lnSpc>
              <a:spcBef>
                <a:spcPts val="90"/>
              </a:spcBef>
            </a:pPr>
            <a:r>
              <a:rPr dirty="0" sz="1100" spc="-5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27305">
              <a:lnSpc>
                <a:spcPts val="935"/>
              </a:lnSpc>
            </a:pPr>
            <a:r>
              <a:rPr dirty="0" u="sng" sz="8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3234601" y="305474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 h="0">
                <a:moveTo>
                  <a:pt x="0" y="0"/>
                </a:moveTo>
                <a:lnTo>
                  <a:pt x="56273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2812199" y="2938131"/>
            <a:ext cx="90868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68605" algn="l"/>
                <a:tab pos="524510" algn="l"/>
                <a:tab pos="788035" algn="l"/>
              </a:tabLst>
            </a:pPr>
            <a:r>
              <a:rPr dirty="0" sz="1100" spc="180">
                <a:latin typeface="Cambria"/>
                <a:cs typeface="Cambria"/>
              </a:rPr>
              <a:t>×</a:t>
            </a:r>
            <a:r>
              <a:rPr dirty="0" sz="1100">
                <a:latin typeface="Cambria"/>
                <a:cs typeface="Cambria"/>
              </a:rPr>
              <a:t>	</a:t>
            </a:r>
            <a:r>
              <a:rPr dirty="0" sz="1100" spc="-50">
                <a:latin typeface="Tahoma"/>
                <a:cs typeface="Tahoma"/>
              </a:rPr>
              <a:t>+</a:t>
            </a:r>
            <a:r>
              <a:rPr dirty="0" sz="1100">
                <a:latin typeface="Tahoma"/>
                <a:cs typeface="Tahoma"/>
              </a:rPr>
              <a:t>	</a:t>
            </a:r>
            <a:r>
              <a:rPr dirty="0" sz="1100" spc="180">
                <a:latin typeface="Cambria"/>
                <a:cs typeface="Cambria"/>
              </a:rPr>
              <a:t>×</a:t>
            </a:r>
            <a:r>
              <a:rPr dirty="0" sz="1100">
                <a:latin typeface="Cambria"/>
                <a:cs typeface="Cambria"/>
              </a:rPr>
              <a:t>	</a:t>
            </a:r>
            <a:r>
              <a:rPr dirty="0" sz="1100" spc="-50">
                <a:latin typeface="Tahoma"/>
                <a:cs typeface="Tahoma"/>
              </a:rPr>
              <a:t>=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709951" y="2920909"/>
            <a:ext cx="112141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  <a:tab pos="524510" algn="l"/>
                <a:tab pos="780415" algn="l"/>
                <a:tab pos="1051560" algn="l"/>
              </a:tabLst>
            </a:pPr>
            <a:r>
              <a:rPr dirty="0" u="sng" sz="8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dirty="0" u="none" sz="800">
                <a:latin typeface="Arial"/>
                <a:cs typeface="Arial"/>
              </a:rPr>
              <a:t>	</a:t>
            </a:r>
            <a:r>
              <a:rPr dirty="0" u="sng" sz="8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dirty="0" u="none" sz="800">
                <a:latin typeface="Arial"/>
                <a:cs typeface="Arial"/>
              </a:rPr>
              <a:t>	</a:t>
            </a:r>
            <a:r>
              <a:rPr dirty="0" u="none" sz="800" spc="-50">
                <a:latin typeface="Arial"/>
                <a:cs typeface="Arial"/>
              </a:rPr>
              <a:t>1</a:t>
            </a:r>
            <a:r>
              <a:rPr dirty="0" u="none" sz="800">
                <a:latin typeface="Arial"/>
                <a:cs typeface="Arial"/>
              </a:rPr>
              <a:t>	</a:t>
            </a:r>
            <a:r>
              <a:rPr dirty="0" u="sng" sz="8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dirty="0" u="none" sz="800">
                <a:latin typeface="Arial"/>
                <a:cs typeface="Arial"/>
              </a:rPr>
              <a:t>	</a:t>
            </a:r>
            <a:r>
              <a:rPr dirty="0" u="sng" sz="8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390878" y="3023233"/>
            <a:ext cx="244030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0560" algn="l"/>
                <a:tab pos="1331595" algn="l"/>
                <a:tab pos="1587500" algn="l"/>
                <a:tab pos="1843405" algn="l"/>
                <a:tab pos="2099310" algn="l"/>
                <a:tab pos="2370455" algn="l"/>
              </a:tabLst>
            </a:pPr>
            <a:r>
              <a:rPr dirty="0" sz="800" spc="-50">
                <a:latin typeface="Arial"/>
                <a:cs typeface="Arial"/>
              </a:rPr>
              <a:t>2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50">
                <a:latin typeface="Arial"/>
                <a:cs typeface="Arial"/>
              </a:rPr>
              <a:t>2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50">
                <a:latin typeface="Arial"/>
                <a:cs typeface="Arial"/>
              </a:rPr>
              <a:t>2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50">
                <a:latin typeface="Arial"/>
                <a:cs typeface="Arial"/>
              </a:rPr>
              <a:t>3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50">
                <a:latin typeface="Arial"/>
                <a:cs typeface="Arial"/>
              </a:rPr>
              <a:t>2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50">
                <a:latin typeface="Arial"/>
                <a:cs typeface="Arial"/>
              </a:rPr>
              <a:t>3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5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637095" y="3143529"/>
            <a:ext cx="3272790" cy="0"/>
          </a:xfrm>
          <a:custGeom>
            <a:avLst/>
            <a:gdLst/>
            <a:ahLst/>
            <a:cxnLst/>
            <a:rect l="l" t="t" r="r" b="b"/>
            <a:pathLst>
              <a:path w="3272790" h="0">
                <a:moveTo>
                  <a:pt x="0" y="0"/>
                </a:moveTo>
                <a:lnTo>
                  <a:pt x="3272231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7" name="object 2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155" y="3152673"/>
            <a:ext cx="134416" cy="134416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461556" y="3152132"/>
            <a:ext cx="679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27</a:t>
            </a:fld>
          </a:p>
        </p:txBody>
      </p:sp>
      <p:sp>
        <p:nvSpPr>
          <p:cNvPr id="29" name="object 29" descr=""/>
          <p:cNvSpPr txBox="1"/>
          <p:nvPr/>
        </p:nvSpPr>
        <p:spPr>
          <a:xfrm>
            <a:off x="624395" y="3115740"/>
            <a:ext cx="334899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‘Swap’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maximises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chance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winning.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608060" cy="3005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Harold</a:t>
            </a:r>
            <a:r>
              <a:rPr dirty="0" spc="80"/>
              <a:t> </a:t>
            </a:r>
            <a:r>
              <a:rPr dirty="0"/>
              <a:t>Shipman</a:t>
            </a:r>
            <a:r>
              <a:rPr dirty="0" spc="80"/>
              <a:t> </a:t>
            </a:r>
            <a:r>
              <a:rPr dirty="0"/>
              <a:t>:</a:t>
            </a:r>
            <a:r>
              <a:rPr dirty="0" spc="195"/>
              <a:t> </a:t>
            </a:r>
            <a:r>
              <a:rPr dirty="0"/>
              <a:t>Serial</a:t>
            </a:r>
            <a:r>
              <a:rPr dirty="0" spc="80"/>
              <a:t> </a:t>
            </a:r>
            <a:r>
              <a:rPr dirty="0"/>
              <a:t>murder</a:t>
            </a:r>
            <a:r>
              <a:rPr dirty="0" spc="80"/>
              <a:t> </a:t>
            </a:r>
            <a:r>
              <a:rPr dirty="0" spc="-10"/>
              <a:t>example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615594"/>
            <a:ext cx="76809" cy="7680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24395" y="543685"/>
            <a:ext cx="3511550" cy="1004569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 sz="1100" spc="-10">
                <a:latin typeface="Arial"/>
                <a:cs typeface="Arial"/>
              </a:rPr>
              <a:t>Shipman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British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family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doctor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(GP)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serial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killer </a:t>
            </a:r>
            <a:r>
              <a:rPr dirty="0" sz="1100">
                <a:latin typeface="Arial"/>
                <a:cs typeface="Arial"/>
              </a:rPr>
              <a:t>who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killed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least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215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most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elderly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patients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by </a:t>
            </a:r>
            <a:r>
              <a:rPr dirty="0" sz="1100" spc="-10">
                <a:latin typeface="Arial"/>
                <a:cs typeface="Arial"/>
              </a:rPr>
              <a:t>injecting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opium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between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1975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1998.</a:t>
            </a:r>
            <a:endParaRPr sz="1100">
              <a:latin typeface="Arial"/>
              <a:cs typeface="Arial"/>
            </a:endParaRPr>
          </a:p>
          <a:p>
            <a:pPr marL="12700" marR="201930">
              <a:lnSpc>
                <a:spcPct val="102699"/>
              </a:lnSpc>
              <a:spcBef>
                <a:spcPts val="975"/>
              </a:spcBef>
            </a:pPr>
            <a:r>
              <a:rPr dirty="0" sz="1100">
                <a:latin typeface="Arial"/>
                <a:cs typeface="Arial"/>
              </a:rPr>
              <a:t>His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killing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spree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went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undetected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until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enquiry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was </a:t>
            </a:r>
            <a:r>
              <a:rPr dirty="0" sz="1100" spc="-10">
                <a:latin typeface="Arial"/>
                <a:cs typeface="Arial"/>
              </a:rPr>
              <a:t>launched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during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1998-</a:t>
            </a:r>
            <a:r>
              <a:rPr dirty="0" sz="1100">
                <a:latin typeface="Arial"/>
                <a:cs typeface="Arial"/>
              </a:rPr>
              <a:t>1999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convicted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2000.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1255814"/>
            <a:ext cx="76809" cy="7680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6413" y="1702518"/>
            <a:ext cx="1555051" cy="1154193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27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Harold</a:t>
            </a:r>
            <a:r>
              <a:rPr dirty="0" spc="75"/>
              <a:t> </a:t>
            </a:r>
            <a:r>
              <a:rPr dirty="0"/>
              <a:t>Shipman</a:t>
            </a:r>
            <a:r>
              <a:rPr dirty="0" spc="80"/>
              <a:t> </a:t>
            </a:r>
            <a:r>
              <a:rPr dirty="0"/>
              <a:t>:</a:t>
            </a:r>
            <a:r>
              <a:rPr dirty="0" spc="190"/>
              <a:t> </a:t>
            </a:r>
            <a:r>
              <a:rPr dirty="0"/>
              <a:t>Serial</a:t>
            </a:r>
            <a:r>
              <a:rPr dirty="0" spc="80"/>
              <a:t> </a:t>
            </a:r>
            <a:r>
              <a:rPr dirty="0"/>
              <a:t>murder</a:t>
            </a:r>
            <a:r>
              <a:rPr dirty="0" spc="75"/>
              <a:t> </a:t>
            </a:r>
            <a:r>
              <a:rPr dirty="0"/>
              <a:t>example</a:t>
            </a:r>
            <a:r>
              <a:rPr dirty="0" spc="80"/>
              <a:t> </a:t>
            </a:r>
            <a:r>
              <a:rPr dirty="0" spc="-25"/>
              <a:t>...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431" y="371970"/>
            <a:ext cx="1711801" cy="121323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2280894"/>
            <a:ext cx="76809" cy="7680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2643835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3006788"/>
            <a:ext cx="76809" cy="7680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47294" y="1704599"/>
            <a:ext cx="3834129" cy="15944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556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3333B2"/>
                </a:solidFill>
                <a:latin typeface="Arial"/>
                <a:cs typeface="Arial"/>
              </a:rPr>
              <a:t>Figure:</a:t>
            </a:r>
            <a:r>
              <a:rPr dirty="0" sz="1000" spc="-15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time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which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Shipman’s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patients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died,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compared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the </a:t>
            </a:r>
            <a:r>
              <a:rPr dirty="0" sz="1000">
                <a:latin typeface="Arial"/>
                <a:cs typeface="Arial"/>
              </a:rPr>
              <a:t>times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which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patients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other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local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family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doctors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died.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000">
              <a:latin typeface="Arial"/>
              <a:cs typeface="Arial"/>
            </a:endParaRPr>
          </a:p>
          <a:p>
            <a:pPr marL="289560" marR="257810">
              <a:lnSpc>
                <a:spcPct val="102600"/>
              </a:lnSpc>
            </a:pP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Figure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1.1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introduction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probability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statistics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book.</a:t>
            </a:r>
            <a:endParaRPr sz="1100">
              <a:latin typeface="Arial"/>
              <a:cs typeface="Arial"/>
            </a:endParaRPr>
          </a:p>
          <a:p>
            <a:pPr marL="289560" marR="5080">
              <a:lnSpc>
                <a:spcPct val="102600"/>
              </a:lnSpc>
              <a:spcBef>
                <a:spcPts val="150"/>
              </a:spcBef>
            </a:pP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2PM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very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unusual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peak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death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Shipman’s patients.</a:t>
            </a:r>
            <a:endParaRPr sz="1100">
              <a:latin typeface="Arial"/>
              <a:cs typeface="Arial"/>
            </a:endParaRPr>
          </a:p>
          <a:p>
            <a:pPr marL="289560" marR="109855">
              <a:lnSpc>
                <a:spcPct val="102600"/>
              </a:lnSpc>
              <a:spcBef>
                <a:spcPts val="150"/>
              </a:spcBef>
            </a:pPr>
            <a:r>
              <a:rPr dirty="0" sz="1100">
                <a:latin typeface="Arial"/>
                <a:cs typeface="Arial"/>
              </a:rPr>
              <a:t>No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sophisticated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statistical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analysis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required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detect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obvious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pattern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data.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27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Definition</a:t>
            </a:r>
            <a:r>
              <a:rPr dirty="0" spc="70"/>
              <a:t> </a:t>
            </a:r>
            <a:r>
              <a:rPr dirty="0"/>
              <a:t>of</a:t>
            </a:r>
            <a:r>
              <a:rPr dirty="0" spc="75"/>
              <a:t> </a:t>
            </a:r>
            <a:r>
              <a:rPr dirty="0" spc="-10"/>
              <a:t>statistics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1351432"/>
            <a:ext cx="76809" cy="7680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1716341"/>
            <a:ext cx="76809" cy="7680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2081237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2446134"/>
            <a:ext cx="76809" cy="7680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47294" y="477353"/>
            <a:ext cx="3823970" cy="254698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Oxford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English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Dictionary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defines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statistics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as: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“</a:t>
            </a:r>
            <a:r>
              <a:rPr dirty="0" sz="1100" spc="-20" i="1">
                <a:latin typeface="Arial"/>
                <a:cs typeface="Arial"/>
              </a:rPr>
              <a:t>The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practice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or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science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of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collecting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and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analysing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numerical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data </a:t>
            </a:r>
            <a:r>
              <a:rPr dirty="0" sz="1100" i="1">
                <a:latin typeface="Arial"/>
                <a:cs typeface="Arial"/>
              </a:rPr>
              <a:t>in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large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quantities,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especially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for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the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purpose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of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FF0000"/>
                </a:solidFill>
                <a:latin typeface="Arial"/>
                <a:cs typeface="Arial"/>
              </a:rPr>
              <a:t>inferring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proportions</a:t>
            </a:r>
            <a:r>
              <a:rPr dirty="0" sz="1100" spc="-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1100" spc="-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100" spc="-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whole</a:t>
            </a:r>
            <a:r>
              <a:rPr dirty="0" sz="1100" spc="-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from</a:t>
            </a:r>
            <a:r>
              <a:rPr dirty="0" sz="1100" spc="-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those</a:t>
            </a:r>
            <a:r>
              <a:rPr dirty="0" sz="1100" spc="-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1100" spc="-1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100" spc="-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FF0000"/>
                </a:solidFill>
                <a:latin typeface="Arial"/>
                <a:cs typeface="Arial"/>
              </a:rPr>
              <a:t>representative</a:t>
            </a:r>
            <a:r>
              <a:rPr dirty="0" sz="1100" spc="-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FF0000"/>
                </a:solidFill>
                <a:latin typeface="Arial"/>
                <a:cs typeface="Arial"/>
              </a:rPr>
              <a:t>sample</a:t>
            </a:r>
            <a:r>
              <a:rPr dirty="0" sz="1100" spc="-10" i="1">
                <a:latin typeface="Arial"/>
                <a:cs typeface="Arial"/>
              </a:rPr>
              <a:t>.</a:t>
            </a:r>
            <a:r>
              <a:rPr dirty="0" sz="1100" spc="-10">
                <a:latin typeface="Arial"/>
                <a:cs typeface="Arial"/>
              </a:rPr>
              <a:t>”</a:t>
            </a:r>
            <a:endParaRPr sz="11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930"/>
              </a:spcBef>
            </a:pP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eating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red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meat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harmful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health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causes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cancer?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1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</a:pP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smoking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harmful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during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pregnancy?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1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new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therapy/treatment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better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than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 old?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100">
              <a:latin typeface="Arial"/>
              <a:cs typeface="Arial"/>
            </a:endParaRPr>
          </a:p>
          <a:p>
            <a:pPr marL="289560" marR="342265">
              <a:lnSpc>
                <a:spcPct val="102600"/>
              </a:lnSpc>
            </a:pP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dirty="0" sz="11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better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career</a:t>
            </a:r>
            <a:r>
              <a:rPr dirty="0" sz="11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prospect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should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1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study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Maths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Medicine?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Why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isn’t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easy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decide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one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way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other?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Disease</a:t>
            </a:r>
            <a:r>
              <a:rPr dirty="0" spc="65"/>
              <a:t> </a:t>
            </a:r>
            <a:r>
              <a:rPr dirty="0"/>
              <a:t>mapping</a:t>
            </a:r>
            <a:r>
              <a:rPr dirty="0" spc="65"/>
              <a:t> </a:t>
            </a:r>
            <a:r>
              <a:rPr dirty="0"/>
              <a:t>of</a:t>
            </a:r>
            <a:r>
              <a:rPr dirty="0" spc="65"/>
              <a:t> </a:t>
            </a:r>
            <a:r>
              <a:rPr dirty="0"/>
              <a:t>cancer</a:t>
            </a:r>
            <a:r>
              <a:rPr dirty="0" spc="65"/>
              <a:t> </a:t>
            </a:r>
            <a:r>
              <a:rPr dirty="0"/>
              <a:t>rates</a:t>
            </a:r>
            <a:r>
              <a:rPr dirty="0" spc="65"/>
              <a:t> </a:t>
            </a:r>
            <a:r>
              <a:rPr dirty="0"/>
              <a:t>in</a:t>
            </a:r>
            <a:r>
              <a:rPr dirty="0" spc="65"/>
              <a:t> </a:t>
            </a:r>
            <a:r>
              <a:rPr dirty="0"/>
              <a:t>the</a:t>
            </a:r>
            <a:r>
              <a:rPr dirty="0" spc="70"/>
              <a:t> </a:t>
            </a:r>
            <a:r>
              <a:rPr dirty="0"/>
              <a:t>NHS</a:t>
            </a:r>
            <a:r>
              <a:rPr dirty="0" spc="65"/>
              <a:t> </a:t>
            </a:r>
            <a:r>
              <a:rPr dirty="0" spc="-10"/>
              <a:t>regions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947978"/>
            <a:ext cx="76809" cy="7680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1588198"/>
            <a:ext cx="76809" cy="7680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2056345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2524493"/>
            <a:ext cx="76809" cy="7680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47294" y="493965"/>
            <a:ext cx="3759200" cy="249491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125730">
              <a:lnSpc>
                <a:spcPct val="102699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slides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based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Ms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Iona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Baxter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BSc </a:t>
            </a:r>
            <a:r>
              <a:rPr dirty="0" sz="1100">
                <a:latin typeface="Arial"/>
                <a:cs typeface="Arial"/>
              </a:rPr>
              <a:t>third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student.</a:t>
            </a:r>
            <a:endParaRPr sz="1100">
              <a:latin typeface="Arial"/>
              <a:cs typeface="Arial"/>
            </a:endParaRPr>
          </a:p>
          <a:p>
            <a:pPr marL="289560" marR="43815">
              <a:lnSpc>
                <a:spcPct val="102600"/>
              </a:lnSpc>
              <a:spcBef>
                <a:spcPts val="300"/>
              </a:spcBef>
            </a:pPr>
            <a:r>
              <a:rPr dirty="0" sz="1100">
                <a:latin typeface="Arial"/>
                <a:cs typeface="Arial"/>
              </a:rPr>
              <a:t>Iona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interested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assessing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spatio-</a:t>
            </a:r>
            <a:r>
              <a:rPr dirty="0" sz="1100">
                <a:latin typeface="Arial"/>
                <a:cs typeface="Arial"/>
              </a:rPr>
              <a:t>temporal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trends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cancer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incidence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English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regions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during</a:t>
            </a:r>
            <a:r>
              <a:rPr dirty="0" sz="1100" spc="-25">
                <a:latin typeface="Arial"/>
                <a:cs typeface="Arial"/>
              </a:rPr>
              <a:t> the </a:t>
            </a:r>
            <a:r>
              <a:rPr dirty="0" sz="1100">
                <a:latin typeface="Arial"/>
                <a:cs typeface="Arial"/>
              </a:rPr>
              <a:t>period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2001-2018.</a:t>
            </a:r>
            <a:endParaRPr sz="1100">
              <a:latin typeface="Arial"/>
              <a:cs typeface="Arial"/>
            </a:endParaRPr>
          </a:p>
          <a:p>
            <a:pPr marL="289560" marR="144145">
              <a:lnSpc>
                <a:spcPct val="102600"/>
              </a:lnSpc>
              <a:spcBef>
                <a:spcPts val="975"/>
              </a:spcBef>
            </a:pP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two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people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UK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develop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some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cancer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lifetime.</a:t>
            </a:r>
            <a:endParaRPr sz="1100">
              <a:latin typeface="Arial"/>
              <a:cs typeface="Arial"/>
            </a:endParaRPr>
          </a:p>
          <a:p>
            <a:pPr marL="289560" marR="5080">
              <a:lnSpc>
                <a:spcPct val="102699"/>
              </a:lnSpc>
              <a:spcBef>
                <a:spcPts val="975"/>
              </a:spcBef>
            </a:pPr>
            <a:r>
              <a:rPr dirty="0" sz="1100">
                <a:latin typeface="Arial"/>
                <a:cs typeface="Arial"/>
              </a:rPr>
              <a:t>Cancer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associated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characteristics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such</a:t>
            </a:r>
            <a:r>
              <a:rPr dirty="0" sz="1100" spc="-25">
                <a:latin typeface="Arial"/>
                <a:cs typeface="Arial"/>
              </a:rPr>
              <a:t> as </a:t>
            </a:r>
            <a:r>
              <a:rPr dirty="0" sz="1100" spc="-10">
                <a:latin typeface="Arial"/>
                <a:cs typeface="Arial"/>
              </a:rPr>
              <a:t>hereditary,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lifestyle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related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factors.</a:t>
            </a:r>
            <a:endParaRPr sz="1100">
              <a:latin typeface="Arial"/>
              <a:cs typeface="Arial"/>
            </a:endParaRPr>
          </a:p>
          <a:p>
            <a:pPr marL="289560" marR="194310">
              <a:lnSpc>
                <a:spcPct val="102600"/>
              </a:lnSpc>
              <a:spcBef>
                <a:spcPts val="980"/>
              </a:spcBef>
            </a:pPr>
            <a:r>
              <a:rPr dirty="0" sz="1100" spc="-10">
                <a:latin typeface="Arial"/>
                <a:cs typeface="Arial"/>
              </a:rPr>
              <a:t>Iona’s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studies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effect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factors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on </a:t>
            </a:r>
            <a:r>
              <a:rPr dirty="0" sz="1100" spc="-10">
                <a:latin typeface="Arial"/>
                <a:cs typeface="Arial"/>
              </a:rPr>
              <a:t>geographical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temporal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variations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incidence rates.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27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5948" y="-13312"/>
            <a:ext cx="4266565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mapping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rates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4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NHS</a:t>
            </a:r>
            <a:r>
              <a:rPr dirty="0" sz="14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regions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037" y="457934"/>
            <a:ext cx="1539587" cy="120894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9974" y="456851"/>
            <a:ext cx="1305725" cy="120937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9539" y="1768469"/>
            <a:ext cx="1341771" cy="120937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13586" y="1769552"/>
            <a:ext cx="1458393" cy="1208947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27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5948" y="-13312"/>
            <a:ext cx="436499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Trend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rates: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Graphs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Iona’s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dissertation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4000" y="344171"/>
            <a:ext cx="2160005" cy="2892626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27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Discussion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742226"/>
            <a:ext cx="76809" cy="7680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24395" y="670317"/>
            <a:ext cx="3625215" cy="2082164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138430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subject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statistics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vast,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powerful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essential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public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life.</a:t>
            </a:r>
            <a:endParaRPr sz="1100">
              <a:latin typeface="Arial"/>
              <a:cs typeface="Arial"/>
            </a:endParaRPr>
          </a:p>
          <a:p>
            <a:pPr marL="12700" marR="252095">
              <a:lnSpc>
                <a:spcPct val="102699"/>
              </a:lnSpc>
              <a:spcBef>
                <a:spcPts val="300"/>
              </a:spcBef>
            </a:pP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serious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devotion)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statistics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be </a:t>
            </a:r>
            <a:r>
              <a:rPr dirty="0" sz="1100" spc="-10">
                <a:latin typeface="Arial"/>
                <a:cs typeface="Arial"/>
              </a:rPr>
              <a:t>challenging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rewarding.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295"/>
              </a:spcBef>
            </a:pP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mathematics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place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statistics.</a:t>
            </a:r>
            <a:endParaRPr sz="1100">
              <a:latin typeface="Arial"/>
              <a:cs typeface="Arial"/>
            </a:endParaRPr>
          </a:p>
          <a:p>
            <a:pPr marL="95885" marR="353695" indent="163195">
              <a:lnSpc>
                <a:spcPct val="102600"/>
              </a:lnSpc>
              <a:spcBef>
                <a:spcPts val="900"/>
              </a:spcBef>
            </a:pPr>
            <a:r>
              <a:rPr dirty="0" sz="1100" b="1">
                <a:latin typeface="Arial"/>
                <a:cs typeface="Arial"/>
              </a:rPr>
              <a:t>“All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0000"/>
                </a:solidFill>
                <a:latin typeface="Arial"/>
                <a:cs typeface="Arial"/>
              </a:rPr>
              <a:t>knowledge</a:t>
            </a:r>
            <a:r>
              <a:rPr dirty="0" sz="11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is,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final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analysis,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0000"/>
                </a:solidFill>
                <a:latin typeface="Arial"/>
                <a:cs typeface="Arial"/>
              </a:rPr>
              <a:t>history</a:t>
            </a:r>
            <a:r>
              <a:rPr dirty="0" sz="1100" spc="-10" b="1">
                <a:latin typeface="Arial"/>
                <a:cs typeface="Arial"/>
              </a:rPr>
              <a:t>.</a:t>
            </a:r>
            <a:r>
              <a:rPr dirty="0" sz="1100" spc="50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All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0000FF"/>
                </a:solidFill>
                <a:latin typeface="Arial"/>
                <a:cs typeface="Arial"/>
              </a:rPr>
              <a:t>sciences</a:t>
            </a:r>
            <a:r>
              <a:rPr dirty="0" sz="11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are,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abstract,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0000FF"/>
                </a:solidFill>
                <a:latin typeface="Arial"/>
                <a:cs typeface="Arial"/>
              </a:rPr>
              <a:t>mathematics</a:t>
            </a:r>
            <a:r>
              <a:rPr dirty="0" sz="1100" spc="-10" b="1">
                <a:latin typeface="Arial"/>
                <a:cs typeface="Arial"/>
              </a:rPr>
              <a:t>. </a:t>
            </a:r>
            <a:r>
              <a:rPr dirty="0" sz="1100" b="1">
                <a:latin typeface="Arial"/>
                <a:cs typeface="Arial"/>
              </a:rPr>
              <a:t>All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47F24"/>
                </a:solidFill>
                <a:latin typeface="Arial"/>
                <a:cs typeface="Arial"/>
              </a:rPr>
              <a:t>judgements</a:t>
            </a:r>
            <a:r>
              <a:rPr dirty="0" sz="1100" spc="-30" b="1">
                <a:solidFill>
                  <a:srgbClr val="247F24"/>
                </a:solidFill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are,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their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rationale,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47F24"/>
                </a:solidFill>
                <a:latin typeface="Arial"/>
                <a:cs typeface="Arial"/>
              </a:rPr>
              <a:t>statistics</a:t>
            </a:r>
            <a:r>
              <a:rPr dirty="0" sz="1100" spc="-10" b="1">
                <a:latin typeface="Arial"/>
                <a:cs typeface="Arial"/>
              </a:rPr>
              <a:t>.”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dirty="0" sz="1100">
                <a:latin typeface="Arial"/>
                <a:cs typeface="Arial"/>
              </a:rPr>
              <a:t>Statistics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statistical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methods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Unity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in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Diversity</a:t>
            </a:r>
            <a:r>
              <a:rPr dirty="0" sz="1100" spc="-1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1124331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1506435"/>
            <a:ext cx="76809" cy="7680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2632519"/>
            <a:ext cx="76809" cy="76809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27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0"/>
              <a:t>Take</a:t>
            </a:r>
            <a:r>
              <a:rPr dirty="0" spc="60"/>
              <a:t> </a:t>
            </a:r>
            <a:r>
              <a:rPr dirty="0"/>
              <a:t>home</a:t>
            </a:r>
            <a:r>
              <a:rPr dirty="0" spc="60"/>
              <a:t> </a:t>
            </a:r>
            <a:r>
              <a:rPr dirty="0"/>
              <a:t>summary</a:t>
            </a:r>
            <a:r>
              <a:rPr dirty="0" spc="65"/>
              <a:t> </a:t>
            </a:r>
            <a:r>
              <a:rPr dirty="0" spc="-10"/>
              <a:t>slide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155" y="734351"/>
            <a:ext cx="134416" cy="13441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1556" y="733798"/>
            <a:ext cx="679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4395" y="697406"/>
            <a:ext cx="3497579" cy="20167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Arial"/>
                <a:cs typeface="Arial"/>
              </a:rPr>
              <a:t>Search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youtube: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Statistics.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100" spc="-10">
                <a:latin typeface="Arial"/>
                <a:cs typeface="Arial"/>
              </a:rPr>
              <a:t>Bayes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theorem: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search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youtube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: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Bayesian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Trap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76600"/>
              </a:lnSpc>
            </a:pPr>
            <a:r>
              <a:rPr dirty="0" sz="1100">
                <a:latin typeface="Arial"/>
                <a:cs typeface="Arial"/>
              </a:rPr>
              <a:t>Search: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5">
                <a:latin typeface="Arial"/>
                <a:cs typeface="Arial"/>
              </a:rPr>
              <a:t> Today’s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Graduate,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Just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Word: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Statistics </a:t>
            </a:r>
            <a:r>
              <a:rPr dirty="0" sz="1100">
                <a:latin typeface="Arial"/>
                <a:cs typeface="Arial"/>
              </a:rPr>
              <a:t>Learn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about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Harold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Shipman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murder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enquiry.</a:t>
            </a:r>
            <a:endParaRPr sz="1100">
              <a:latin typeface="Arial"/>
              <a:cs typeface="Arial"/>
            </a:endParaRPr>
          </a:p>
          <a:p>
            <a:pPr marL="12700" marR="502920">
              <a:lnSpc>
                <a:spcPct val="102600"/>
              </a:lnSpc>
              <a:spcBef>
                <a:spcPts val="980"/>
              </a:spcBef>
            </a:pPr>
            <a:r>
              <a:rPr dirty="0" sz="1100">
                <a:latin typeface="Arial"/>
                <a:cs typeface="Arial"/>
              </a:rPr>
              <a:t>Read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book: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The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Art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of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Statistics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David Spiegelhalter.</a:t>
            </a:r>
            <a:endParaRPr sz="1100">
              <a:latin typeface="Arial"/>
              <a:cs typeface="Arial"/>
            </a:endParaRPr>
          </a:p>
          <a:p>
            <a:pPr marL="12700" marR="412750">
              <a:lnSpc>
                <a:spcPct val="102600"/>
              </a:lnSpc>
              <a:spcBef>
                <a:spcPts val="975"/>
              </a:spcBef>
            </a:pPr>
            <a:r>
              <a:rPr dirty="0" sz="1100">
                <a:latin typeface="Arial"/>
                <a:cs typeface="Arial"/>
              </a:rPr>
              <a:t>Find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slides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website: </a:t>
            </a:r>
            <a:r>
              <a:rPr dirty="0" sz="1100" spc="-1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https://www.sujitsahu.com/bookipsrdbs/resources/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155" y="1030414"/>
            <a:ext cx="134416" cy="13441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61556" y="1029860"/>
            <a:ext cx="679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155" y="1326489"/>
            <a:ext cx="134416" cy="13441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61556" y="1325237"/>
            <a:ext cx="679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8155" y="1622552"/>
            <a:ext cx="134416" cy="13441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461556" y="1622011"/>
            <a:ext cx="679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8155" y="1918627"/>
            <a:ext cx="134416" cy="134416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461556" y="1916689"/>
            <a:ext cx="679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8155" y="2386774"/>
            <a:ext cx="134416" cy="134416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461556" y="2385522"/>
            <a:ext cx="679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34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Personalise:</a:t>
            </a:r>
            <a:r>
              <a:rPr dirty="0" spc="254"/>
              <a:t> </a:t>
            </a:r>
            <a:r>
              <a:rPr dirty="0"/>
              <a:t>Butterfly/Starfish</a:t>
            </a:r>
            <a:r>
              <a:rPr dirty="0" spc="130"/>
              <a:t> </a:t>
            </a:r>
            <a:r>
              <a:rPr dirty="0" spc="-10"/>
              <a:t>picture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422503"/>
            <a:ext cx="76809" cy="7680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24395" y="350607"/>
            <a:ext cx="3503929" cy="53594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L="12700" marR="5080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Start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learning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computer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programme).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R </a:t>
            </a:r>
            <a:r>
              <a:rPr dirty="0" sz="1100" spc="-10">
                <a:latin typeface="Arial"/>
                <a:cs typeface="Arial"/>
              </a:rPr>
              <a:t>allows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creative: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example,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re-</a:t>
            </a:r>
            <a:r>
              <a:rPr dirty="0" sz="1100" spc="-20">
                <a:latin typeface="Arial"/>
                <a:cs typeface="Arial"/>
              </a:rPr>
              <a:t>draw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following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(cover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image)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book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(see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website).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0031" y="1184981"/>
            <a:ext cx="1924574" cy="1759333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34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Uncertainty:</a:t>
            </a:r>
            <a:r>
              <a:rPr dirty="0" spc="204"/>
              <a:t> </a:t>
            </a:r>
            <a:r>
              <a:rPr dirty="0"/>
              <a:t>the</a:t>
            </a:r>
            <a:r>
              <a:rPr dirty="0" spc="90"/>
              <a:t> </a:t>
            </a:r>
            <a:r>
              <a:rPr dirty="0"/>
              <a:t>main</a:t>
            </a:r>
            <a:r>
              <a:rPr dirty="0" spc="90"/>
              <a:t> </a:t>
            </a:r>
            <a:r>
              <a:rPr dirty="0"/>
              <a:t>obstacle</a:t>
            </a:r>
            <a:r>
              <a:rPr dirty="0" spc="90"/>
              <a:t> </a:t>
            </a:r>
            <a:r>
              <a:rPr dirty="0"/>
              <a:t>to</a:t>
            </a:r>
            <a:r>
              <a:rPr dirty="0" spc="90"/>
              <a:t> </a:t>
            </a:r>
            <a:r>
              <a:rPr dirty="0"/>
              <a:t>decision</a:t>
            </a:r>
            <a:r>
              <a:rPr dirty="0" spc="90"/>
              <a:t> </a:t>
            </a:r>
            <a:r>
              <a:rPr dirty="0" spc="-10"/>
              <a:t>making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369354"/>
            <a:ext cx="76809" cy="7680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24395" y="297445"/>
            <a:ext cx="3611879" cy="72136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37465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Uncertainty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means: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lack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one-to-</a:t>
            </a:r>
            <a:r>
              <a:rPr dirty="0" sz="1100" b="1">
                <a:latin typeface="Arial"/>
                <a:cs typeface="Arial"/>
              </a:rPr>
              <a:t>one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correspondence </a:t>
            </a:r>
            <a:r>
              <a:rPr dirty="0" sz="1100" b="1">
                <a:latin typeface="Arial"/>
                <a:cs typeface="Arial"/>
              </a:rPr>
              <a:t>between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cause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effect</a:t>
            </a:r>
            <a:r>
              <a:rPr dirty="0" sz="1100" spc="-1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105"/>
              </a:spcBef>
            </a:pP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example,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having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diet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(well-cooked)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not </a:t>
            </a:r>
            <a:r>
              <a:rPr dirty="0" sz="1100">
                <a:latin typeface="Arial"/>
                <a:cs typeface="Arial"/>
              </a:rPr>
              <a:t>going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kill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immediately.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726757"/>
            <a:ext cx="76809" cy="7680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23518" y="1096899"/>
            <a:ext cx="2961005" cy="382905"/>
          </a:xfrm>
          <a:prstGeom prst="rect">
            <a:avLst/>
          </a:prstGeom>
          <a:ln w="5054">
            <a:solidFill>
              <a:srgbClr val="0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5"/>
              </a:spcBef>
            </a:pPr>
            <a:r>
              <a:rPr dirty="0" sz="1100" spc="-10" i="1">
                <a:latin typeface="Arial"/>
                <a:cs typeface="Arial"/>
              </a:rPr>
              <a:t>The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only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trouble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with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sure</a:t>
            </a:r>
            <a:r>
              <a:rPr dirty="0" sz="1100" spc="-5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thing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is</a:t>
            </a:r>
            <a:r>
              <a:rPr dirty="0" sz="1100" spc="-5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uncertainty.</a:t>
            </a:r>
            <a:endParaRPr sz="11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  <a:spcBef>
                <a:spcPts val="35"/>
              </a:spcBef>
            </a:pPr>
            <a:r>
              <a:rPr dirty="0" sz="1100" spc="-10" b="1">
                <a:latin typeface="Arial"/>
                <a:cs typeface="Arial"/>
              </a:rPr>
              <a:t>Uncertainty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is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only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certainty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there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is,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..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1606346"/>
            <a:ext cx="76809" cy="76809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/>
              <a:t>It</a:t>
            </a:r>
            <a:r>
              <a:rPr dirty="0" spc="-30"/>
              <a:t> </a:t>
            </a:r>
            <a:r>
              <a:rPr dirty="0"/>
              <a:t>is</a:t>
            </a:r>
            <a:r>
              <a:rPr dirty="0" spc="-30"/>
              <a:t> </a:t>
            </a:r>
            <a:r>
              <a:rPr dirty="0"/>
              <a:t>clear</a:t>
            </a:r>
            <a:r>
              <a:rPr dirty="0" spc="-30"/>
              <a:t> </a:t>
            </a:r>
            <a:r>
              <a:rPr dirty="0"/>
              <a:t>that</a:t>
            </a:r>
            <a:r>
              <a:rPr dirty="0" spc="-30"/>
              <a:t> </a:t>
            </a:r>
            <a:r>
              <a:rPr dirty="0"/>
              <a:t>we</a:t>
            </a:r>
            <a:r>
              <a:rPr dirty="0" spc="-30"/>
              <a:t> </a:t>
            </a:r>
            <a:r>
              <a:rPr dirty="0"/>
              <a:t>may</a:t>
            </a:r>
            <a:r>
              <a:rPr dirty="0" spc="-25"/>
              <a:t> </a:t>
            </a:r>
            <a:r>
              <a:rPr dirty="0" spc="-10"/>
              <a:t>never</a:t>
            </a:r>
            <a:r>
              <a:rPr dirty="0" spc="-30"/>
              <a:t> </a:t>
            </a:r>
            <a:r>
              <a:rPr dirty="0"/>
              <a:t>be</a:t>
            </a:r>
            <a:r>
              <a:rPr dirty="0" spc="-30"/>
              <a:t> </a:t>
            </a:r>
            <a:r>
              <a:rPr dirty="0"/>
              <a:t>able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get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bottom</a:t>
            </a:r>
            <a:r>
              <a:rPr dirty="0" spc="-30"/>
              <a:t> </a:t>
            </a:r>
            <a:r>
              <a:rPr dirty="0" spc="-25"/>
              <a:t>of </a:t>
            </a:r>
            <a:r>
              <a:rPr dirty="0"/>
              <a:t>every</a:t>
            </a:r>
            <a:r>
              <a:rPr dirty="0" spc="-35"/>
              <a:t> </a:t>
            </a:r>
            <a:r>
              <a:rPr dirty="0"/>
              <a:t>case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learn</a:t>
            </a:r>
            <a:r>
              <a:rPr dirty="0" spc="-30"/>
              <a:t> </a:t>
            </a:r>
            <a:r>
              <a:rPr dirty="0">
                <a:solidFill>
                  <a:srgbClr val="0000FF"/>
                </a:solidFill>
              </a:rPr>
              <a:t>the</a:t>
            </a:r>
            <a:r>
              <a:rPr dirty="0" spc="-3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full</a:t>
            </a:r>
            <a:r>
              <a:rPr dirty="0" spc="-3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truth</a:t>
            </a:r>
            <a:r>
              <a:rPr dirty="0" spc="-30">
                <a:solidFill>
                  <a:srgbClr val="0000FF"/>
                </a:solidFill>
              </a:rPr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so</a:t>
            </a:r>
            <a:r>
              <a:rPr dirty="0" spc="-30"/>
              <a:t> </a:t>
            </a:r>
            <a:r>
              <a:rPr dirty="0"/>
              <a:t>will</a:t>
            </a:r>
            <a:r>
              <a:rPr dirty="0" spc="-35"/>
              <a:t> </a:t>
            </a:r>
            <a:r>
              <a:rPr dirty="0" spc="-10"/>
              <a:t>have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make</a:t>
            </a:r>
            <a:r>
              <a:rPr dirty="0" spc="-30"/>
              <a:t> </a:t>
            </a:r>
            <a:r>
              <a:rPr dirty="0" spc="-50"/>
              <a:t>a </a:t>
            </a:r>
            <a:r>
              <a:rPr dirty="0" spc="-10"/>
              <a:t>decision</a:t>
            </a:r>
            <a:r>
              <a:rPr dirty="0" spc="-35"/>
              <a:t> </a:t>
            </a:r>
            <a:r>
              <a:rPr dirty="0"/>
              <a:t>under</a:t>
            </a:r>
            <a:r>
              <a:rPr dirty="0" spc="-35"/>
              <a:t> </a:t>
            </a:r>
            <a:r>
              <a:rPr dirty="0"/>
              <a:t>uncertainty;</a:t>
            </a:r>
            <a:r>
              <a:rPr dirty="0" spc="-30"/>
              <a:t> </a:t>
            </a:r>
            <a:r>
              <a:rPr dirty="0">
                <a:solidFill>
                  <a:srgbClr val="FF0000"/>
                </a:solidFill>
              </a:rPr>
              <a:t>thus</a:t>
            </a:r>
            <a:r>
              <a:rPr dirty="0" spc="-3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mistakes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cannot</a:t>
            </a:r>
            <a:r>
              <a:rPr dirty="0" spc="-35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be </a:t>
            </a:r>
            <a:r>
              <a:rPr dirty="0" spc="-10">
                <a:solidFill>
                  <a:srgbClr val="FF0000"/>
                </a:solidFill>
              </a:rPr>
              <a:t>avoided!</a:t>
            </a:r>
          </a:p>
          <a:p>
            <a:pPr marL="12700" marR="40005">
              <a:lnSpc>
                <a:spcPct val="102600"/>
              </a:lnSpc>
              <a:spcBef>
                <a:spcPts val="105"/>
              </a:spcBef>
            </a:pPr>
            <a:r>
              <a:rPr dirty="0"/>
              <a:t>If</a:t>
            </a:r>
            <a:r>
              <a:rPr dirty="0" spc="-30"/>
              <a:t> </a:t>
            </a:r>
            <a:r>
              <a:rPr dirty="0"/>
              <a:t>mistakes</a:t>
            </a:r>
            <a:r>
              <a:rPr dirty="0" spc="-30"/>
              <a:t> </a:t>
            </a:r>
            <a:r>
              <a:rPr dirty="0"/>
              <a:t>cannot</a:t>
            </a:r>
            <a:r>
              <a:rPr dirty="0" spc="-30"/>
              <a:t> </a:t>
            </a:r>
            <a:r>
              <a:rPr dirty="0"/>
              <a:t>be</a:t>
            </a:r>
            <a:r>
              <a:rPr dirty="0" spc="-25"/>
              <a:t> </a:t>
            </a:r>
            <a:r>
              <a:rPr dirty="0" spc="-10"/>
              <a:t>avoided,</a:t>
            </a:r>
            <a:r>
              <a:rPr dirty="0" spc="-30"/>
              <a:t> </a:t>
            </a:r>
            <a:r>
              <a:rPr dirty="0"/>
              <a:t>it</a:t>
            </a:r>
            <a:r>
              <a:rPr dirty="0" spc="-30"/>
              <a:t> </a:t>
            </a:r>
            <a:r>
              <a:rPr dirty="0"/>
              <a:t>is</a:t>
            </a:r>
            <a:r>
              <a:rPr dirty="0" spc="-30"/>
              <a:t> </a:t>
            </a:r>
            <a:r>
              <a:rPr dirty="0"/>
              <a:t>better</a:t>
            </a:r>
            <a:r>
              <a:rPr dirty="0" spc="-25"/>
              <a:t> </a:t>
            </a:r>
            <a:r>
              <a:rPr dirty="0">
                <a:solidFill>
                  <a:srgbClr val="FF0000"/>
                </a:solidFill>
              </a:rPr>
              <a:t>to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know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</a:rPr>
              <a:t>how </a:t>
            </a:r>
            <a:r>
              <a:rPr dirty="0">
                <a:solidFill>
                  <a:srgbClr val="FF0000"/>
                </a:solidFill>
              </a:rPr>
              <a:t>often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we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make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mistakes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/>
              <a:t>(which</a:t>
            </a:r>
            <a:r>
              <a:rPr dirty="0" spc="-40"/>
              <a:t> </a:t>
            </a:r>
            <a:r>
              <a:rPr dirty="0" spc="-10"/>
              <a:t>provides</a:t>
            </a:r>
            <a:r>
              <a:rPr dirty="0" spc="-40"/>
              <a:t> </a:t>
            </a:r>
            <a:r>
              <a:rPr dirty="0" spc="-10"/>
              <a:t>knowledge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 spc="-25"/>
              <a:t>the </a:t>
            </a:r>
            <a:r>
              <a:rPr dirty="0"/>
              <a:t>amount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uncertainty)</a:t>
            </a:r>
            <a:r>
              <a:rPr dirty="0" spc="-25"/>
              <a:t> </a:t>
            </a:r>
            <a:r>
              <a:rPr dirty="0"/>
              <a:t>by</a:t>
            </a:r>
            <a:r>
              <a:rPr dirty="0" spc="-25"/>
              <a:t> </a:t>
            </a:r>
            <a:r>
              <a:rPr dirty="0" spc="-10"/>
              <a:t>following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30"/>
              <a:t> </a:t>
            </a:r>
            <a:r>
              <a:rPr dirty="0"/>
              <a:t>particular</a:t>
            </a:r>
            <a:r>
              <a:rPr dirty="0" spc="-25"/>
              <a:t> </a:t>
            </a:r>
            <a:r>
              <a:rPr dirty="0"/>
              <a:t>rule</a:t>
            </a:r>
            <a:r>
              <a:rPr dirty="0" spc="-25"/>
              <a:t> </a:t>
            </a:r>
            <a:r>
              <a:rPr dirty="0" spc="-35"/>
              <a:t>of </a:t>
            </a:r>
            <a:r>
              <a:rPr dirty="0" spc="-10"/>
              <a:t>decision</a:t>
            </a:r>
            <a:r>
              <a:rPr dirty="0" spc="-30"/>
              <a:t> </a:t>
            </a:r>
            <a:r>
              <a:rPr dirty="0"/>
              <a:t>making:</a:t>
            </a:r>
            <a:r>
              <a:rPr dirty="0" spc="40"/>
              <a:t> </a:t>
            </a:r>
            <a:r>
              <a:rPr dirty="0"/>
              <a:t>(a</a:t>
            </a:r>
            <a:r>
              <a:rPr dirty="0" spc="-30"/>
              <a:t> </a:t>
            </a:r>
            <a:r>
              <a:rPr dirty="0"/>
              <a:t>statistical</a:t>
            </a:r>
            <a:r>
              <a:rPr dirty="0" spc="-25"/>
              <a:t> </a:t>
            </a:r>
            <a:r>
              <a:rPr dirty="0" spc="-10"/>
              <a:t>method!)</a:t>
            </a:r>
          </a:p>
          <a:p>
            <a:pPr marL="12700" marR="243840">
              <a:lnSpc>
                <a:spcPct val="102600"/>
              </a:lnSpc>
              <a:spcBef>
                <a:spcPts val="105"/>
              </a:spcBef>
            </a:pPr>
            <a:r>
              <a:rPr dirty="0"/>
              <a:t>Such</a:t>
            </a:r>
            <a:r>
              <a:rPr dirty="0" spc="-35"/>
              <a:t> </a:t>
            </a:r>
            <a:r>
              <a:rPr dirty="0" spc="-10"/>
              <a:t>knowledge</a:t>
            </a:r>
            <a:r>
              <a:rPr dirty="0" spc="-30"/>
              <a:t> </a:t>
            </a:r>
            <a:r>
              <a:rPr dirty="0"/>
              <a:t>could</a:t>
            </a:r>
            <a:r>
              <a:rPr dirty="0" spc="-30"/>
              <a:t> </a:t>
            </a:r>
            <a:r>
              <a:rPr dirty="0"/>
              <a:t>be</a:t>
            </a:r>
            <a:r>
              <a:rPr dirty="0" spc="-30"/>
              <a:t> </a:t>
            </a:r>
            <a:r>
              <a:rPr dirty="0"/>
              <a:t>put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/>
              <a:t>finding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30"/>
              <a:t> </a:t>
            </a:r>
            <a:r>
              <a:rPr dirty="0"/>
              <a:t>rule</a:t>
            </a:r>
            <a:r>
              <a:rPr dirty="0" spc="-30"/>
              <a:t> </a:t>
            </a:r>
            <a:r>
              <a:rPr dirty="0" spc="-25"/>
              <a:t>of </a:t>
            </a:r>
            <a:r>
              <a:rPr dirty="0" spc="-10"/>
              <a:t>decision</a:t>
            </a:r>
            <a:r>
              <a:rPr dirty="0" spc="-30"/>
              <a:t> </a:t>
            </a:r>
            <a:r>
              <a:rPr dirty="0"/>
              <a:t>making</a:t>
            </a:r>
            <a:r>
              <a:rPr dirty="0" spc="-25"/>
              <a:t> </a:t>
            </a:r>
            <a:r>
              <a:rPr dirty="0"/>
              <a:t>which</a:t>
            </a:r>
            <a:r>
              <a:rPr dirty="0" spc="-30"/>
              <a:t> </a:t>
            </a:r>
            <a:r>
              <a:rPr dirty="0">
                <a:solidFill>
                  <a:srgbClr val="FF0000"/>
                </a:solidFill>
              </a:rPr>
              <a:t>does</a:t>
            </a:r>
            <a:r>
              <a:rPr dirty="0" spc="-2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not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betray</a:t>
            </a:r>
            <a:r>
              <a:rPr dirty="0" spc="-2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us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too</a:t>
            </a:r>
            <a:r>
              <a:rPr dirty="0" spc="-2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often!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2307907"/>
            <a:ext cx="76809" cy="7680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3009468"/>
            <a:ext cx="76809" cy="76809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Statistics</a:t>
            </a:r>
            <a:r>
              <a:rPr dirty="0" spc="95"/>
              <a:t> </a:t>
            </a:r>
            <a:r>
              <a:rPr dirty="0"/>
              <a:t>tames</a:t>
            </a:r>
            <a:r>
              <a:rPr dirty="0" spc="100"/>
              <a:t> </a:t>
            </a:r>
            <a:r>
              <a:rPr dirty="0" spc="-10"/>
              <a:t>uncertainty!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456095"/>
            <a:ext cx="76809" cy="7680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24395" y="384186"/>
            <a:ext cx="3463925" cy="11664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 sz="1100" spc="-10">
                <a:latin typeface="Arial"/>
                <a:cs typeface="Arial"/>
              </a:rPr>
              <a:t>Everyone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(scientists,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experts)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right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make </a:t>
            </a:r>
            <a:r>
              <a:rPr dirty="0" sz="1100">
                <a:latin typeface="Arial"/>
                <a:cs typeface="Arial"/>
              </a:rPr>
              <a:t>guesses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wild.</a:t>
            </a:r>
            <a:endParaRPr sz="1100">
              <a:latin typeface="Arial"/>
              <a:cs typeface="Arial"/>
            </a:endParaRPr>
          </a:p>
          <a:p>
            <a:pPr marL="12700" marR="146685">
              <a:lnSpc>
                <a:spcPct val="102699"/>
              </a:lnSpc>
              <a:spcBef>
                <a:spcPts val="300"/>
              </a:spcBef>
            </a:pPr>
            <a:r>
              <a:rPr dirty="0" sz="1100">
                <a:latin typeface="Arial"/>
                <a:cs typeface="Arial"/>
              </a:rPr>
              <a:t>But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remember: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guess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cheap,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guess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wrongly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is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expensive!</a:t>
            </a:r>
            <a:endParaRPr sz="1100">
              <a:latin typeface="Arial"/>
              <a:cs typeface="Arial"/>
            </a:endParaRPr>
          </a:p>
          <a:p>
            <a:pPr marL="12700" marR="274955">
              <a:lnSpc>
                <a:spcPct val="125299"/>
              </a:lnSpc>
            </a:pPr>
            <a:r>
              <a:rPr dirty="0" sz="1100">
                <a:latin typeface="Arial"/>
                <a:cs typeface="Arial"/>
              </a:rPr>
              <a:t>Statistical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methods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allow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evaluate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uncertainty!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have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equation: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838200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1220304"/>
            <a:ext cx="76809" cy="7680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1430337"/>
            <a:ext cx="76809" cy="7680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96855" y="1674095"/>
            <a:ext cx="886460" cy="397510"/>
          </a:xfrm>
          <a:prstGeom prst="rect">
            <a:avLst/>
          </a:prstGeom>
          <a:ln w="17995">
            <a:solidFill>
              <a:srgbClr val="00000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 marL="46355" marR="170815">
              <a:lnSpc>
                <a:spcPct val="102600"/>
              </a:lnSpc>
              <a:spcBef>
                <a:spcPts val="20"/>
              </a:spcBef>
            </a:pP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Uncertain </a:t>
            </a:r>
            <a:r>
              <a:rPr dirty="0" sz="1100" spc="-20">
                <a:latin typeface="Arial"/>
                <a:cs typeface="Arial"/>
              </a:rPr>
              <a:t>knowledge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79067" y="1755938"/>
            <a:ext cx="13335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50">
                <a:latin typeface="Tahoma"/>
                <a:cs typeface="Tahoma"/>
              </a:rPr>
              <a:t>+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447044" y="1674133"/>
            <a:ext cx="1714500" cy="396875"/>
          </a:xfrm>
          <a:prstGeom prst="rect">
            <a:avLst/>
          </a:prstGeom>
          <a:ln w="17995">
            <a:solidFill>
              <a:srgbClr val="000000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 marL="46355" marR="38735">
              <a:lnSpc>
                <a:spcPct val="102600"/>
              </a:lnSpc>
              <a:spcBef>
                <a:spcPts val="30"/>
              </a:spcBef>
            </a:pPr>
            <a:r>
              <a:rPr dirty="0" sz="1100" spc="-20">
                <a:latin typeface="Arial"/>
                <a:cs typeface="Arial"/>
              </a:rPr>
              <a:t>Knowledge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extent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uncertainty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157258" y="1755938"/>
            <a:ext cx="13335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50">
                <a:latin typeface="Tahoma"/>
                <a:cs typeface="Tahoma"/>
              </a:rPr>
              <a:t>=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325221" y="1674095"/>
            <a:ext cx="886460" cy="397510"/>
          </a:xfrm>
          <a:prstGeom prst="rect">
            <a:avLst/>
          </a:prstGeom>
          <a:ln w="17995">
            <a:solidFill>
              <a:srgbClr val="00000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 marL="46355" marR="170815">
              <a:lnSpc>
                <a:spcPct val="102600"/>
              </a:lnSpc>
              <a:spcBef>
                <a:spcPts val="20"/>
              </a:spcBef>
            </a:pPr>
            <a:r>
              <a:rPr dirty="0" sz="1100" spc="-10">
                <a:solidFill>
                  <a:srgbClr val="0000FF"/>
                </a:solidFill>
                <a:latin typeface="Arial"/>
                <a:cs typeface="Arial"/>
              </a:rPr>
              <a:t>Usable </a:t>
            </a:r>
            <a:r>
              <a:rPr dirty="0" sz="1100" spc="-20">
                <a:latin typeface="Arial"/>
                <a:cs typeface="Arial"/>
              </a:rPr>
              <a:t>knowledge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47294" y="2156496"/>
            <a:ext cx="135382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latin typeface="Arial"/>
                <a:cs typeface="Arial"/>
              </a:rPr>
              <a:t>Expressed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differently: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95700" y="2472912"/>
            <a:ext cx="886460" cy="224154"/>
          </a:xfrm>
          <a:prstGeom prst="rect">
            <a:avLst/>
          </a:prstGeom>
          <a:ln w="17995">
            <a:solidFill>
              <a:srgbClr val="000000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55"/>
              </a:spcBef>
            </a:pP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Noisy</a:t>
            </a:r>
            <a:r>
              <a:rPr dirty="0" sz="1100" spc="-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data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519040" y="2485586"/>
            <a:ext cx="1354455" cy="198755"/>
          </a:xfrm>
          <a:prstGeom prst="rect">
            <a:avLst/>
          </a:prstGeom>
          <a:ln w="17995">
            <a:solidFill>
              <a:srgbClr val="000000"/>
            </a:solidFill>
          </a:ln>
        </p:spPr>
        <p:txBody>
          <a:bodyPr wrap="square" lIns="0" tIns="8890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70"/>
              </a:spcBef>
            </a:pPr>
            <a:r>
              <a:rPr dirty="0" sz="1100">
                <a:solidFill>
                  <a:srgbClr val="8B0030"/>
                </a:solidFill>
                <a:latin typeface="Arial"/>
                <a:cs typeface="Arial"/>
              </a:rPr>
              <a:t>Statistical</a:t>
            </a:r>
            <a:r>
              <a:rPr dirty="0" sz="1100" spc="-55">
                <a:solidFill>
                  <a:srgbClr val="8B003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8B0030"/>
                </a:solidFill>
                <a:latin typeface="Arial"/>
                <a:cs typeface="Arial"/>
              </a:rPr>
              <a:t>methods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377911" y="2468129"/>
            <a:ext cx="159766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503680" algn="l"/>
              </a:tabLst>
            </a:pPr>
            <a:r>
              <a:rPr dirty="0" sz="1100" spc="-50">
                <a:latin typeface="Arial"/>
                <a:cs typeface="Arial"/>
              </a:rPr>
              <a:t>+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5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010376" y="2485586"/>
            <a:ext cx="1102360" cy="198755"/>
          </a:xfrm>
          <a:prstGeom prst="rect">
            <a:avLst/>
          </a:prstGeom>
          <a:ln w="17995">
            <a:solidFill>
              <a:srgbClr val="000000"/>
            </a:solidFill>
          </a:ln>
        </p:spPr>
        <p:txBody>
          <a:bodyPr wrap="square" lIns="0" tIns="8890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70"/>
              </a:spcBef>
            </a:pP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Sound</a:t>
            </a:r>
            <a:r>
              <a:rPr dirty="0" sz="1100" spc="-7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Arial"/>
                <a:cs typeface="Arial"/>
              </a:rPr>
              <a:t>decision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007" y="2890812"/>
            <a:ext cx="76809" cy="76809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624395" y="2818903"/>
            <a:ext cx="3610610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Whenever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we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have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uncertain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&amp;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noisy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data,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we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need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call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dirty="0" sz="11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uncertainty</a:t>
            </a:r>
            <a:r>
              <a:rPr dirty="0" sz="11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doctor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i.e.,</a:t>
            </a:r>
            <a:r>
              <a:rPr dirty="0" sz="11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statistician.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608060" cy="5282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948" y="-13312"/>
            <a:ext cx="3672840" cy="471805"/>
          </a:xfrm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20"/>
              </a:spcBef>
            </a:pPr>
            <a:r>
              <a:rPr dirty="0"/>
              <a:t>Why</a:t>
            </a:r>
            <a:r>
              <a:rPr dirty="0" spc="65"/>
              <a:t> </a:t>
            </a:r>
            <a:r>
              <a:rPr dirty="0"/>
              <a:t>should</a:t>
            </a:r>
            <a:r>
              <a:rPr dirty="0" spc="65"/>
              <a:t> </a:t>
            </a:r>
            <a:r>
              <a:rPr dirty="0"/>
              <a:t>a</a:t>
            </a:r>
            <a:r>
              <a:rPr dirty="0" spc="65"/>
              <a:t> </a:t>
            </a:r>
            <a:r>
              <a:rPr dirty="0"/>
              <a:t>young</a:t>
            </a:r>
            <a:r>
              <a:rPr dirty="0" spc="70"/>
              <a:t> </a:t>
            </a:r>
            <a:r>
              <a:rPr dirty="0"/>
              <a:t>person</a:t>
            </a:r>
            <a:r>
              <a:rPr dirty="0" spc="65"/>
              <a:t> </a:t>
            </a:r>
            <a:r>
              <a:rPr dirty="0"/>
              <a:t>study/care</a:t>
            </a:r>
            <a:r>
              <a:rPr dirty="0" spc="65"/>
              <a:t> </a:t>
            </a:r>
            <a:r>
              <a:rPr dirty="0" spc="-10"/>
              <a:t>about statistics?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866724"/>
            <a:ext cx="76809" cy="7680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24395" y="794815"/>
            <a:ext cx="3542665" cy="211264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222250">
              <a:lnSpc>
                <a:spcPct val="102699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Studying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statistics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equip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learner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basic </a:t>
            </a:r>
            <a:r>
              <a:rPr dirty="0" sz="1100">
                <a:latin typeface="Arial"/>
                <a:cs typeface="Arial"/>
              </a:rPr>
              <a:t>skills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doing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science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data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i.e.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data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analysis.</a:t>
            </a:r>
            <a:endParaRPr sz="1100">
              <a:latin typeface="Arial"/>
              <a:cs typeface="Arial"/>
            </a:endParaRPr>
          </a:p>
          <a:p>
            <a:pPr marL="12700" marR="11430">
              <a:lnSpc>
                <a:spcPct val="102600"/>
              </a:lnSpc>
              <a:spcBef>
                <a:spcPts val="975"/>
              </a:spcBef>
            </a:pP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decent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level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statistical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knowledge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required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no </a:t>
            </a:r>
            <a:r>
              <a:rPr dirty="0" sz="1100">
                <a:latin typeface="Arial"/>
                <a:cs typeface="Arial"/>
              </a:rPr>
              <a:t>matter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branch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mathematics,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engineering,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science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medicine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young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studying.</a:t>
            </a:r>
            <a:endParaRPr sz="1100">
              <a:latin typeface="Arial"/>
              <a:cs typeface="Arial"/>
            </a:endParaRPr>
          </a:p>
          <a:p>
            <a:pPr algn="just" marL="12700" marR="17145">
              <a:lnSpc>
                <a:spcPct val="102600"/>
              </a:lnSpc>
              <a:spcBef>
                <a:spcPts val="980"/>
              </a:spcBef>
            </a:pP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Learning</a:t>
            </a:r>
            <a:r>
              <a:rPr dirty="0" sz="11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statistical</a:t>
            </a:r>
            <a:r>
              <a:rPr dirty="0" sz="11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theories</a:t>
            </a:r>
            <a:r>
              <a:rPr dirty="0" sz="11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gives</a:t>
            </a:r>
            <a:r>
              <a:rPr dirty="0" sz="11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maths</a:t>
            </a:r>
            <a:r>
              <a:rPr dirty="0" sz="11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students</a:t>
            </a:r>
            <a:r>
              <a:rPr dirty="0" sz="11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opportunity</a:t>
            </a:r>
            <a:r>
              <a:rPr dirty="0" sz="11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practice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their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deductive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mathematical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skills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11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real</a:t>
            </a:r>
            <a:r>
              <a:rPr dirty="0" sz="11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life</a:t>
            </a:r>
            <a:r>
              <a:rPr dirty="0" sz="11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problems.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102600"/>
              </a:lnSpc>
              <a:spcBef>
                <a:spcPts val="975"/>
              </a:spcBef>
            </a:pP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way,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Mathematics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students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improve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their </a:t>
            </a:r>
            <a:r>
              <a:rPr dirty="0" sz="1100">
                <a:latin typeface="Arial"/>
                <a:cs typeface="Arial"/>
              </a:rPr>
              <a:t>mathematical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methods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while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studying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statistical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methods.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1334871"/>
            <a:ext cx="76809" cy="7680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1975091"/>
            <a:ext cx="76809" cy="7680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007" y="2615311"/>
            <a:ext cx="76809" cy="76809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08060" cy="2752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What</a:t>
            </a:r>
            <a:r>
              <a:rPr dirty="0" spc="45"/>
              <a:t> </a:t>
            </a:r>
            <a:r>
              <a:rPr dirty="0"/>
              <a:t>is</a:t>
            </a:r>
            <a:r>
              <a:rPr dirty="0" spc="50"/>
              <a:t> </a:t>
            </a:r>
            <a:r>
              <a:rPr dirty="0" spc="-10"/>
              <a:t>statistics?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441426"/>
            <a:ext cx="76809" cy="7680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823531"/>
            <a:ext cx="76809" cy="768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799" y="1081760"/>
            <a:ext cx="1328397" cy="202808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05011" y="1104531"/>
            <a:ext cx="76809" cy="7680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05011" y="2088908"/>
            <a:ext cx="76809" cy="7680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24395" y="369517"/>
            <a:ext cx="3432175" cy="252793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 sz="1100" i="1">
                <a:latin typeface="Arial"/>
                <a:cs typeface="Arial"/>
              </a:rPr>
              <a:t>Statistics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is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more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way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of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thinking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or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reasoning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than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spc="-50" i="1">
                <a:latin typeface="Arial"/>
                <a:cs typeface="Arial"/>
              </a:rPr>
              <a:t>a</a:t>
            </a:r>
            <a:r>
              <a:rPr dirty="0" sz="1100" spc="-5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bunch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of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FF0000"/>
                </a:solidFill>
                <a:latin typeface="Arial"/>
                <a:cs typeface="Arial"/>
              </a:rPr>
              <a:t>prescriptions</a:t>
            </a:r>
            <a:r>
              <a:rPr dirty="0" sz="1100" spc="-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for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beating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data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to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elicit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answers.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100">
                <a:latin typeface="Arial"/>
                <a:cs typeface="Arial"/>
              </a:rPr>
              <a:t>Statistics: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inevitable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instrument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search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truth.</a:t>
            </a:r>
            <a:endParaRPr sz="1100">
              <a:latin typeface="Arial"/>
              <a:cs typeface="Arial"/>
            </a:endParaRPr>
          </a:p>
          <a:p>
            <a:pPr marL="2226310" marR="34925">
              <a:lnSpc>
                <a:spcPct val="102600"/>
              </a:lnSpc>
              <a:spcBef>
                <a:spcPts val="855"/>
              </a:spcBef>
            </a:pPr>
            <a:r>
              <a:rPr dirty="0" sz="1100">
                <a:latin typeface="Arial"/>
                <a:cs typeface="Arial"/>
              </a:rPr>
              <a:t>Statistical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methods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dialogues between </a:t>
            </a:r>
            <a:r>
              <a:rPr dirty="0" sz="1100">
                <a:latin typeface="Arial"/>
                <a:cs typeface="Arial"/>
              </a:rPr>
              <a:t>statisticians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 spc="-10">
                <a:latin typeface="Arial"/>
                <a:cs typeface="Arial"/>
              </a:rPr>
              <a:t>practitioners.</a:t>
            </a:r>
            <a:endParaRPr sz="1100">
              <a:latin typeface="Arial"/>
              <a:cs typeface="Arial"/>
            </a:endParaRPr>
          </a:p>
          <a:p>
            <a:pPr marL="2226310" marR="92710">
              <a:lnSpc>
                <a:spcPct val="102600"/>
              </a:lnSpc>
              <a:spcBef>
                <a:spcPts val="980"/>
              </a:spcBef>
            </a:pPr>
            <a:r>
              <a:rPr dirty="0" sz="1100">
                <a:latin typeface="Arial"/>
                <a:cs typeface="Arial"/>
              </a:rPr>
              <a:t>Statistics,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here,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meant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represent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just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bunch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numbers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rates!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Nature</a:t>
            </a:r>
            <a:r>
              <a:rPr dirty="0" spc="55"/>
              <a:t> </a:t>
            </a:r>
            <a:r>
              <a:rPr dirty="0"/>
              <a:t>of</a:t>
            </a:r>
            <a:r>
              <a:rPr dirty="0" spc="60"/>
              <a:t> </a:t>
            </a:r>
            <a:r>
              <a:rPr dirty="0" spc="-10"/>
              <a:t>statistics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07" y="932523"/>
            <a:ext cx="76809" cy="7680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24395" y="860614"/>
            <a:ext cx="3634740" cy="160655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Statistics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peculiar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subject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without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subject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matter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its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own.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seems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exist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solving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problems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areas.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100">
              <a:latin typeface="Arial"/>
              <a:cs typeface="Arial"/>
            </a:endParaRPr>
          </a:p>
          <a:p>
            <a:pPr marL="12700" marR="110489">
              <a:lnSpc>
                <a:spcPct val="102600"/>
              </a:lnSpc>
            </a:pPr>
            <a:r>
              <a:rPr dirty="0" sz="1100" i="1">
                <a:latin typeface="Arial"/>
                <a:cs typeface="Arial"/>
              </a:rPr>
              <a:t>Statistics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is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basically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parasite:</a:t>
            </a:r>
            <a:r>
              <a:rPr dirty="0" sz="1100" spc="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it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lives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on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the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work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of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others.</a:t>
            </a:r>
            <a:r>
              <a:rPr dirty="0" sz="1100" spc="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...</a:t>
            </a:r>
            <a:r>
              <a:rPr dirty="0" sz="1100" spc="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Some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animals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could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not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digest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their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food.</a:t>
            </a:r>
            <a:r>
              <a:rPr dirty="0" sz="1100" spc="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So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it </a:t>
            </a:r>
            <a:r>
              <a:rPr dirty="0" sz="1100" i="1">
                <a:latin typeface="Arial"/>
                <a:cs typeface="Arial"/>
              </a:rPr>
              <a:t>is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with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many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fields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of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human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endeavors,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they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may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not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die </a:t>
            </a:r>
            <a:r>
              <a:rPr dirty="0" sz="1100" i="1">
                <a:latin typeface="Arial"/>
                <a:cs typeface="Arial"/>
              </a:rPr>
              <a:t>but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they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would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certainly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be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lot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weaker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without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statistics.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Leonard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Savage.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1658772"/>
            <a:ext cx="76809" cy="76809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Lies,</a:t>
            </a:r>
            <a:r>
              <a:rPr dirty="0" spc="60"/>
              <a:t> </a:t>
            </a:r>
            <a:r>
              <a:rPr dirty="0"/>
              <a:t>Damned</a:t>
            </a:r>
            <a:r>
              <a:rPr dirty="0" spc="65"/>
              <a:t> </a:t>
            </a:r>
            <a:r>
              <a:rPr dirty="0"/>
              <a:t>Lies</a:t>
            </a:r>
            <a:r>
              <a:rPr dirty="0" spc="65"/>
              <a:t> </a:t>
            </a:r>
            <a:r>
              <a:rPr dirty="0"/>
              <a:t>and</a:t>
            </a:r>
            <a:r>
              <a:rPr dirty="0" spc="65"/>
              <a:t> </a:t>
            </a:r>
            <a:r>
              <a:rPr dirty="0" spc="-10"/>
              <a:t>Statistics?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8004" y="536302"/>
            <a:ext cx="972026" cy="97202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007" y="1572895"/>
            <a:ext cx="76809" cy="7680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24395" y="1405582"/>
            <a:ext cx="3563620" cy="167830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100" spc="-65">
                <a:solidFill>
                  <a:srgbClr val="FF0000"/>
                </a:solidFill>
                <a:latin typeface="Arial"/>
                <a:cs typeface="Arial"/>
              </a:rPr>
              <a:t>You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can</a:t>
            </a:r>
            <a:r>
              <a:rPr dirty="0" sz="11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prove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anything</a:t>
            </a:r>
            <a:r>
              <a:rPr dirty="0" sz="11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11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0000"/>
                </a:solidFill>
                <a:latin typeface="Arial"/>
                <a:cs typeface="Arial"/>
              </a:rPr>
              <a:t>statistics!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705"/>
              </a:spcBef>
            </a:pP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Statistics</a:t>
            </a:r>
            <a:r>
              <a:rPr dirty="0" sz="1100" spc="-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dirty="0" sz="1100" spc="-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like</a:t>
            </a:r>
            <a:r>
              <a:rPr dirty="0" sz="1100" spc="-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100" spc="-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bikini</a:t>
            </a:r>
            <a:r>
              <a:rPr dirty="0" sz="1100" spc="-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bathing</a:t>
            </a:r>
            <a:r>
              <a:rPr dirty="0" sz="1100" spc="-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suit.</a:t>
            </a:r>
            <a:r>
              <a:rPr dirty="0" sz="1100" spc="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dirty="0" sz="1100" spc="-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FF0000"/>
                </a:solidFill>
                <a:latin typeface="Arial"/>
                <a:cs typeface="Arial"/>
              </a:rPr>
              <a:t>reveals</a:t>
            </a:r>
            <a:r>
              <a:rPr dirty="0" sz="1100" spc="-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1100" spc="-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FF0000"/>
                </a:solidFill>
                <a:latin typeface="Arial"/>
                <a:cs typeface="Arial"/>
              </a:rPr>
              <a:t>obvious</a:t>
            </a:r>
            <a:r>
              <a:rPr dirty="0" sz="1100" spc="-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but</a:t>
            </a:r>
            <a:r>
              <a:rPr dirty="0" sz="1100" spc="-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FF0000"/>
                </a:solidFill>
                <a:latin typeface="Arial"/>
                <a:cs typeface="Arial"/>
              </a:rPr>
              <a:t>conceals</a:t>
            </a:r>
            <a:r>
              <a:rPr dirty="0" sz="1100" spc="-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1100" spc="-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FF0000"/>
                </a:solidFill>
                <a:latin typeface="Arial"/>
                <a:cs typeface="Arial"/>
              </a:rPr>
              <a:t>vital.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Every</a:t>
            </a:r>
            <a:r>
              <a:rPr dirty="0" sz="1100" spc="-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number</a:t>
            </a:r>
            <a:r>
              <a:rPr dirty="0" sz="11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is</a:t>
            </a:r>
            <a:r>
              <a:rPr dirty="0" sz="11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guilty</a:t>
            </a:r>
            <a:r>
              <a:rPr dirty="0" sz="1100" spc="-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unless</a:t>
            </a:r>
            <a:r>
              <a:rPr dirty="0" sz="11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Arial"/>
                <a:cs typeface="Arial"/>
              </a:rPr>
              <a:t>proved</a:t>
            </a:r>
            <a:r>
              <a:rPr dirty="0" sz="11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000FF"/>
                </a:solidFill>
                <a:latin typeface="Arial"/>
                <a:cs typeface="Arial"/>
              </a:rPr>
              <a:t>innocent.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100" i="1">
                <a:latin typeface="Arial"/>
                <a:cs typeface="Arial"/>
              </a:rPr>
              <a:t>I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know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the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answer,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give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me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statistics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to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substantiate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it.</a:t>
            </a:r>
            <a:endParaRPr sz="1100">
              <a:latin typeface="Arial"/>
              <a:cs typeface="Arial"/>
            </a:endParaRPr>
          </a:p>
          <a:p>
            <a:pPr marL="12700" marR="128270">
              <a:lnSpc>
                <a:spcPct val="102600"/>
              </a:lnSpc>
              <a:spcBef>
                <a:spcPts val="710"/>
              </a:spcBef>
            </a:pPr>
            <a:r>
              <a:rPr dirty="0" sz="1100" spc="-10">
                <a:solidFill>
                  <a:srgbClr val="0000FF"/>
                </a:solidFill>
                <a:latin typeface="Arial"/>
                <a:cs typeface="Arial"/>
              </a:rPr>
              <a:t>Figures</a:t>
            </a:r>
            <a:r>
              <a:rPr dirty="0" sz="1100" spc="-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won’t</a:t>
            </a:r>
            <a:r>
              <a:rPr dirty="0" sz="1100" spc="-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lie,</a:t>
            </a:r>
            <a:r>
              <a:rPr dirty="0" sz="1100" spc="-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but</a:t>
            </a:r>
            <a:r>
              <a:rPr dirty="0" sz="1100" spc="-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liars</a:t>
            </a:r>
            <a:r>
              <a:rPr dirty="0" sz="1100" spc="-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can</a:t>
            </a:r>
            <a:r>
              <a:rPr dirty="0" sz="1100" spc="-3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00FF"/>
                </a:solidFill>
                <a:latin typeface="Arial"/>
                <a:cs typeface="Arial"/>
              </a:rPr>
              <a:t>figure!</a:t>
            </a:r>
            <a:r>
              <a:rPr dirty="0" sz="1100" spc="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General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Charles Grosvenor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007" y="1834553"/>
            <a:ext cx="76809" cy="7680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07" y="2268283"/>
            <a:ext cx="76809" cy="7680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007" y="2529941"/>
            <a:ext cx="76809" cy="7680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1007" y="2791599"/>
            <a:ext cx="76809" cy="76809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>
                <a:solidFill>
                  <a:srgbClr val="000000"/>
                </a:solidFill>
              </a:rPr>
              <a:t>Sujit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Sahu:</a:t>
            </a:r>
            <a:r>
              <a:rPr dirty="0" spc="30">
                <a:solidFill>
                  <a:srgbClr val="000000"/>
                </a:solidFill>
              </a:rPr>
              <a:t> </a:t>
            </a:r>
            <a:r>
              <a:rPr dirty="0" spc="-10"/>
              <a:t>sujitsahu.com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2024-09-05T11:19:06Z</dcterms:created>
  <dcterms:modified xsi:type="dcterms:W3CDTF">2024-09-05T11:19:06Z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2024-09-05T00:00:00Z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2024-09-05T00:00:00Z</vt:filetime>
  </property>
  <property fmtid="{D5CDD505-2E9C-101B-9397-08002B2CF9AE}" pid="5" name="PTEX.Fullbanner">
    <vt:lpwstr>This is pdfTeX, Version 3.141592653-2.6-1.40.22 (TeX Live 2022/dev/Debian) kpathsea version 6.3.4/dev</vt:lpwstr>
  </property>
  <property fmtid="{D5CDD505-2E9C-101B-9397-08002B2CF9AE}" pid="6" name="Producer">
    <vt:lpwstr>pdfTeX-1.40.22</vt:lpwstr>
  </property>
</Properties>
</file>